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70" r:id="rId9"/>
    <p:sldId id="263" r:id="rId10"/>
    <p:sldId id="267" r:id="rId11"/>
    <p:sldId id="268" r:id="rId12"/>
    <p:sldId id="264" r:id="rId13"/>
    <p:sldId id="265" r:id="rId14"/>
    <p:sldId id="266" r:id="rId15"/>
    <p:sldId id="271" r:id="rId16"/>
    <p:sldId id="273" r:id="rId17"/>
    <p:sldId id="274" r:id="rId18"/>
    <p:sldId id="278" r:id="rId19"/>
    <p:sldId id="280" r:id="rId20"/>
    <p:sldId id="281" r:id="rId21"/>
    <p:sldId id="282" r:id="rId22"/>
    <p:sldId id="289" r:id="rId23"/>
    <p:sldId id="283" r:id="rId24"/>
    <p:sldId id="285" r:id="rId25"/>
    <p:sldId id="287" r:id="rId26"/>
    <p:sldId id="288" r:id="rId27"/>
    <p:sldId id="290" r:id="rId28"/>
    <p:sldId id="291" r:id="rId29"/>
    <p:sldId id="292" r:id="rId30"/>
    <p:sldId id="318" r:id="rId31"/>
    <p:sldId id="320" r:id="rId32"/>
    <p:sldId id="293" r:id="rId33"/>
    <p:sldId id="295" r:id="rId34"/>
    <p:sldId id="305" r:id="rId35"/>
    <p:sldId id="306" r:id="rId36"/>
    <p:sldId id="317"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5" autoAdjust="0"/>
    <p:restoredTop sz="77538" autoAdjust="0"/>
  </p:normalViewPr>
  <p:slideViewPr>
    <p:cSldViewPr snapToGrid="0">
      <p:cViewPr varScale="1">
        <p:scale>
          <a:sx n="24" d="100"/>
          <a:sy n="24" d="100"/>
        </p:scale>
        <p:origin x="1368"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9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400">
        <a:latin typeface="Helvetica Neue"/>
        <a:ea typeface="Helvetica Neue"/>
        <a:cs typeface="Helvetica Neue"/>
        <a:sym typeface="Helvetica Neue"/>
      </a:defRPr>
    </a:lvl1pPr>
    <a:lvl2pPr indent="228600" defTabSz="584200" latinLnBrk="0">
      <a:defRPr sz="2400">
        <a:latin typeface="Helvetica Neue"/>
        <a:ea typeface="Helvetica Neue"/>
        <a:cs typeface="Helvetica Neue"/>
        <a:sym typeface="Helvetica Neue"/>
      </a:defRPr>
    </a:lvl2pPr>
    <a:lvl3pPr indent="457200" defTabSz="584200" latinLnBrk="0">
      <a:defRPr sz="2400">
        <a:latin typeface="Helvetica Neue"/>
        <a:ea typeface="Helvetica Neue"/>
        <a:cs typeface="Helvetica Neue"/>
        <a:sym typeface="Helvetica Neue"/>
      </a:defRPr>
    </a:lvl3pPr>
    <a:lvl4pPr indent="685800" defTabSz="584200" latinLnBrk="0">
      <a:defRPr sz="2400">
        <a:latin typeface="Helvetica Neue"/>
        <a:ea typeface="Helvetica Neue"/>
        <a:cs typeface="Helvetica Neue"/>
        <a:sym typeface="Helvetica Neue"/>
      </a:defRPr>
    </a:lvl4pPr>
    <a:lvl5pPr indent="914400" defTabSz="584200" latinLnBrk="0">
      <a:defRPr sz="2400">
        <a:latin typeface="Helvetica Neue"/>
        <a:ea typeface="Helvetica Neue"/>
        <a:cs typeface="Helvetica Neue"/>
        <a:sym typeface="Helvetica Neue"/>
      </a:defRPr>
    </a:lvl5pPr>
    <a:lvl6pPr indent="1143000" defTabSz="584200" latinLnBrk="0">
      <a:defRPr sz="2400">
        <a:latin typeface="Helvetica Neue"/>
        <a:ea typeface="Helvetica Neue"/>
        <a:cs typeface="Helvetica Neue"/>
        <a:sym typeface="Helvetica Neue"/>
      </a:defRPr>
    </a:lvl6pPr>
    <a:lvl7pPr indent="1371600" defTabSz="584200" latinLnBrk="0">
      <a:defRPr sz="2400">
        <a:latin typeface="Helvetica Neue"/>
        <a:ea typeface="Helvetica Neue"/>
        <a:cs typeface="Helvetica Neue"/>
        <a:sym typeface="Helvetica Neue"/>
      </a:defRPr>
    </a:lvl7pPr>
    <a:lvl8pPr indent="1600200" defTabSz="584200" latinLnBrk="0">
      <a:defRPr sz="2400">
        <a:latin typeface="Helvetica Neue"/>
        <a:ea typeface="Helvetica Neue"/>
        <a:cs typeface="Helvetica Neue"/>
        <a:sym typeface="Helvetica Neue"/>
      </a:defRPr>
    </a:lvl8pPr>
    <a:lvl9pPr indent="1828800" defTabSz="584200" latinLnBrk="0">
      <a:defRPr sz="2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For example, the entities that are members of the EMPLOYEE entity type may be distinguished further into SECRETARY, ENGINEER, MANAGER, TECHNICIAN, SALARIED_EMPLOYEE, HOURLY_EMPLOYEE, and so on. </a:t>
            </a:r>
          </a:p>
          <a:p>
            <a:r>
              <a:t>The set of entities in each of the latter groupings is a subset of the entities that belong to the EMPLOYEE entity set, meaning that every entity that is a member of one of these subgroupings is also an employee. We call each of these sub-groupings a subclass or subtype of the EMPLOYEE entity type, and the EMPLOYEE entity type is called the superclass or supertype for each of these subclasses.</a:t>
            </a: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81000" y="685800"/>
            <a:ext cx="609600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The second constraint on specialization is called the completeness (or totalness) constraint, which may be total or partial. A total specialization constraint specifies that every entity in the superclass must be a member of at least one subclass in the specialization. </a:t>
            </a:r>
          </a:p>
          <a:p>
            <a:pPr defTabSz="647700">
              <a:defRPr sz="1600">
                <a:latin typeface="Helvetica"/>
                <a:ea typeface="Helvetica"/>
                <a:cs typeface="Helvetica"/>
                <a:sym typeface="Helvetica"/>
              </a:defRPr>
            </a:pPr>
            <a:r>
              <a:t>For example, if every EMPLOYEE must be either an HOURLY_EMPLOYEE or a SALARIED_EMPLOYEE, then the specialization is a total specialization of EMPLOYEE. This is shown in EER diagrams by using a double line to connect the superclass to the circle. A single line is used to display a partial specialization, which allows an entity not to belong to any of the subclasses. For example, if some EMPLOYEE entities do not belong to any of the subclasses {SECRETARY, ENGINEER, TECHNICIAN}, then that specialization is partial.</a:t>
            </a:r>
          </a:p>
          <a:p>
            <a:pPr defTabSz="647700">
              <a:defRPr sz="1600">
                <a:latin typeface="Helvetica"/>
                <a:ea typeface="Helvetica"/>
                <a:cs typeface="Helvetica"/>
                <a:sym typeface="Helvetica"/>
              </a:defRPr>
            </a:pPr>
            <a:r>
              <a:t>The Disjointness and completeness constraints are independent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xfrm>
            <a:off x="381000" y="685800"/>
            <a:ext cx="6096000" cy="3429000"/>
          </a:xfrm>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A subclass itself may have further subclasses specified on it, forming a hierarchy or a lattice of specializations. For example, ENGINEER is a subclass of EMPLOYEE and is also a superclass of ENGINEERING_MANAGER; this represents the real-world constraint that every engineering manager is required to be an engineer. A specialization hierarchy has the constraint that every subclass participates as a subclass in only one class/subclass relationship; that is, each subclass has only one parent, which results in a tree structure or strict hierarchy. In contrast, for a specialization lattice, a subclass can be a subclass in more than one class/subclass relationship.</a:t>
            </a:r>
          </a:p>
          <a:p>
            <a:pPr defTabSz="457200">
              <a:defRPr sz="1200">
                <a:latin typeface="Helvetica"/>
                <a:ea typeface="Helvetica"/>
                <a:cs typeface="Helvetica"/>
                <a:sym typeface="Helvetica"/>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xfrm>
            <a:off x="381000" y="685800"/>
            <a:ext cx="6096000" cy="3429000"/>
          </a:xfrm>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r>
              <a:t>A subclass with more than one superclass is called a shared subclass, such as ENGINEERING_MANAGER in Figure 8.6. This leads to the concept known as multiple inheritance, where the shared subclass ENGINEERING_MANAGER directly inherits attributes and relationships from multiple classes. Notice that the existence of at least one shared subclass leads to a lattice (and hence to multiple inheritance); if no shared subclasses existed, we would have a hierarchy rather than a lattice and only single inheritance would exist.</a:t>
            </a:r>
          </a:p>
        </p:txBody>
      </p:sp>
    </p:spTree>
    <p:extLst>
      <p:ext uri="{BB962C8B-B14F-4D97-AF65-F5344CB8AC3E}">
        <p14:creationId xmlns:p14="http://schemas.microsoft.com/office/powerpoint/2010/main" val="102819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rPr dirty="0"/>
              <a:t>When we do not have a condition for determining membership in a subclass, the subclass is called user-defined. Membership in such a subclass is determined by the database users when they apply the operation to add an entity to the subclass; Thus, membership is specified individually for each entity by the user, not by any condition that may be evaluated automatically.</a:t>
            </a:r>
          </a:p>
          <a:p>
            <a:pPr defTabSz="647700">
              <a:defRPr sz="1600">
                <a:latin typeface="Helvetica"/>
                <a:ea typeface="Helvetica"/>
                <a:cs typeface="Helvetica"/>
                <a:sym typeface="Helvetica"/>
              </a:defRPr>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In general, we may have several specializations defined on the same entity type (or superclass), as shown in the EMPLOYEE Figure. In such a case, entities may belong to subclasses in each of the specializations. However, a specialization may also consist of a single subclass only, such as the {MANAGER} specialization of EMPLOYEE. In such a case, we do not use the circle notation.</a:t>
            </a:r>
          </a:p>
          <a:p>
            <a:pPr defTabSz="647700">
              <a:defRPr sz="1600">
                <a:latin typeface="Helvetica"/>
                <a:ea typeface="Helvetica"/>
                <a:cs typeface="Helvetica"/>
                <a:sym typeface="Helvetica"/>
              </a:defRPr>
            </a:pPr>
            <a:r>
              <a:t>In some specializations we can determine exactly the entities that will become members of each subclass by placing a condition on the value of some attribute of the superclass. Such subclasses are called predicate-defined (or condition-defined) subclasses.</a:t>
            </a:r>
          </a:p>
          <a:p>
            <a:pPr defTabSz="647700">
              <a:defRPr sz="1600">
                <a:latin typeface="Helvetica"/>
                <a:ea typeface="Helvetica"/>
                <a:cs typeface="Helvetica"/>
                <a:sym typeface="Helvetica"/>
              </a:defRPr>
            </a:pPr>
            <a:r>
              <a:t>For example, if the EMPLOYEE entity type has an attribute ((Job_type)), we can specify the condition of membership in the SECRETARY subclass by the condition (Job_type = ‘Secretary’), which we call the defining predicate of the subclass. This condition is a constraint specifying that exactly those entities of the EMPLOYEE entity type whose attribute value for Job_type is ‘Secretary’ belong to the subclass. </a:t>
            </a:r>
          </a:p>
          <a:p>
            <a:pPr defTabSz="647700">
              <a:defRPr sz="1600">
                <a:latin typeface="Helvetica"/>
                <a:ea typeface="Helvetica"/>
                <a:cs typeface="Helvetica"/>
                <a:sym typeface="Helvetica"/>
              </a:defRPr>
            </a:pPr>
            <a:r>
              <a:t>Predicate-defined subclass are displayed by writing the predicate condition next to the line that connects the subclass to the specialization circle.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lvl1pPr defTabSz="647700">
              <a:defRPr sz="1600">
                <a:latin typeface="Helvetica"/>
                <a:ea typeface="Helvetica"/>
                <a:cs typeface="Helvetica"/>
                <a:sym typeface="Helvetica"/>
              </a:defRPr>
            </a:lvl1pPr>
          </a:lstStyle>
          <a:p>
            <a:r>
              <a:t>If all subclasses in a specialization have their membership condition on the same attribute of the superclass, the specialization itself is called an attribute-defined specialization, and the attribute is called the defining attribute of the specialization. In this case, all the entities with the same value for the attribute belong to the same subclass. We display an attribute-defined specialization by placing the defining attribute name next to the arc from the circle to the superclass, as shown.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381000" y="685800"/>
            <a:ext cx="6096000"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In this Figure, all person entities represented in the database are members of the PERSON entity type, which is specialized into the subclasses {EMPLOYEE, ALUMNUS, STUDENT}. This specialization is overlapping; </a:t>
            </a:r>
          </a:p>
          <a:p>
            <a:pPr defTabSz="457200">
              <a:defRPr sz="1200">
                <a:latin typeface="Helvetica"/>
                <a:ea typeface="Helvetica"/>
                <a:cs typeface="Helvetica"/>
                <a:sym typeface="Helvetica"/>
              </a:defRPr>
            </a:pPr>
            <a:r>
              <a:t>For example, an alumnus may also be an employee and may also be a student pursuing an advanced degree. The subclass STUDENT is the superclass for the specialization {GRADUATE_STUDENT, UNDERGRADUATE_STUDENT}, while EMPLOYEE is the superclass for the specialization {STUDENT_ASSISTANT, FACULTY, STAFF}. Notice that STUDENT_ASSISTANT is also a subclass of STUDENT. </a:t>
            </a:r>
          </a:p>
          <a:p>
            <a:pPr defTabSz="457200">
              <a:defRPr sz="1200">
                <a:latin typeface="Helvetica"/>
                <a:ea typeface="Helvetica"/>
                <a:cs typeface="Helvetica"/>
                <a:sym typeface="Helvetica"/>
              </a:defRPr>
            </a:pPr>
            <a:r>
              <a:t>Finally, STUDENT_ASSISTANT is the superclass for the specialization into {RESEARCH_ASSISTANT, TEACHING_ASSISTANT}.</a:t>
            </a:r>
          </a:p>
          <a:p>
            <a:pPr defTabSz="457200">
              <a:defRPr sz="1200">
                <a:latin typeface="Helvetica"/>
                <a:ea typeface="Helvetica"/>
                <a:cs typeface="Helvetica"/>
                <a:sym typeface="Helvetica"/>
              </a:defRPr>
            </a:pPr>
            <a:r>
              <a:t>In a specialization lattice or hierarchy like the previous slide, a subclass inherits the attributes not only of its direct superclass, but also of all its predecessor superclasses all the way to the root of the hierarchy or lattice if necessary. For example, an entity in GRADUATE_STUDENT inherits all the attributes of that entity as a STUDENT and as a PERSON. Notice that an entity may exist in several leaf nodes of the hierarchy, where a leaf node is a class that has no subclasses of its own. </a:t>
            </a:r>
          </a:p>
          <a:p>
            <a:pPr defTabSz="457200">
              <a:defRPr sz="1200">
                <a:latin typeface="Helvetica"/>
                <a:ea typeface="Helvetica"/>
                <a:cs typeface="Helvetica"/>
                <a:sym typeface="Helvetica"/>
              </a:defRPr>
            </a:pPr>
            <a:r>
              <a:t>For example, a member of GRADUATE_STUDENT may also be a member of RESEARCH_ASSISTANT.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xfrm>
            <a:off x="381000" y="685800"/>
            <a:ext cx="6096000" cy="3429000"/>
          </a:xfrm>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r>
              <a:t>An important rule related to multiple inheritance can be illustrated by the example of the shared subclass STUDENT_ASSISTANT in the Figure, which inherits attributes from both EMPLOYEE and STUDENT. Here, both EMPLOYEE and STUDENT inherit the same attributes from PERSON. The rule states that if an attribute (or relationship) originating in the same superclass (PERSON) is inherited more than once via different paths (EMPLOYEE and STUDENT) in the lattice, then it should be included only once in the shared subclass (STUDENT_ASSISTANT). Hence, the attributes of PERSON are inherited only once in the STUDENT_ASSISTANT subclass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xfrm>
            <a:off x="381000" y="685800"/>
            <a:ext cx="6096000" cy="3429000"/>
          </a:xfrm>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r>
              <a:t>It is possible to arrive at the same hierarchy or lattice from the other direction.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647700">
              <a:defRPr sz="1600" b="1">
                <a:solidFill>
                  <a:srgbClr val="FF2600"/>
                </a:solidFill>
                <a:latin typeface="Times New Roman"/>
                <a:ea typeface="Times New Roman"/>
                <a:cs typeface="Times New Roman"/>
                <a:sym typeface="Times New Roman"/>
              </a:defRPr>
            </a:pPr>
            <a:r>
              <a:t>INHERITANCE DIRECTION</a:t>
            </a:r>
          </a:p>
          <a:p>
            <a:pPr defTabSz="647700">
              <a:defRPr sz="1600">
                <a:latin typeface="Helvetica"/>
                <a:ea typeface="Helvetica"/>
                <a:cs typeface="Helvetica"/>
                <a:sym typeface="Helvetica"/>
              </a:defRPr>
            </a:pPr>
            <a:endParaRPr/>
          </a:p>
          <a:p>
            <a:pPr defTabSz="647700">
              <a:defRPr sz="1600">
                <a:latin typeface="Helvetica"/>
                <a:ea typeface="Helvetica"/>
                <a:cs typeface="Helvetica"/>
                <a:sym typeface="Helvetica"/>
              </a:defRPr>
            </a:pPr>
            <a:r>
              <a:t>All of the superclass/subclass relationships we have seen thus far have a single superclass. A shared subclass such as ENGINEERING_MANAGER in the lattice in the EMPLOYEE Figure is the subclass in three distinct superclass/subclass relationships, where each of the three relationships has a single superclass. However, it is sometimes necessary to represent a single superclass/subclass relationship with more than one superclass, where the superclasses represent different entity types. In this case, the subclass will represent a collection of objects that is a subset of the UNION of distinct entity types; we call such a subclass a union type or a category.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There are two main reasons for including class/subclass relationships and specializations in a data model. </a:t>
            </a:r>
          </a:p>
          <a:p>
            <a:pPr defTabSz="647700">
              <a:defRPr sz="1600">
                <a:latin typeface="Helvetica"/>
                <a:ea typeface="Helvetica"/>
                <a:cs typeface="Helvetica"/>
                <a:sym typeface="Helvetica"/>
              </a:defRPr>
            </a:pPr>
            <a:r>
              <a:t>The first is that certain </a:t>
            </a:r>
            <a:r>
              <a:rPr b="1"/>
              <a:t>attributes</a:t>
            </a:r>
            <a:r>
              <a:t> may apply to some but not all entities of the superclass. A subclass is defined in order to group the entities to which these attributes apply. The members of the subclass may still share the majority of their attributes with the other members of the superclass. For example, in Figure 8.1 the SECRETARY subclass has the specific attribute Typing_speed, whereas the ENGINEER subclass has the specific attribute Eng_type, but SECRETARY and ENGINEER share their other inherited attributes from the EMPLOYEE entity type.</a:t>
            </a:r>
          </a:p>
          <a:p>
            <a:pPr defTabSz="647700">
              <a:defRPr sz="1600">
                <a:latin typeface="Helvetica"/>
                <a:ea typeface="Helvetica"/>
                <a:cs typeface="Helvetica"/>
                <a:sym typeface="Helvetica"/>
              </a:defRPr>
            </a:pPr>
            <a:r>
              <a:t>The second reason for using subclasses is that some </a:t>
            </a:r>
            <a:r>
              <a:rPr b="1"/>
              <a:t>relationship types</a:t>
            </a:r>
            <a:r>
              <a:t> may be participated in only by entities that are members of the subclass. For example, if only HOURLY_EMPLOYEES can belong to a trade union, we can represent that fact by creating the subclass HOURLY_EMPLOYEE of EMPLOYEE and relating the subclass to an entity type TRADE_UNION via the BELONGS_TO relationship type,</a:t>
            </a:r>
          </a:p>
        </p:txBody>
      </p:sp>
    </p:spTree>
    <p:extLst>
      <p:ext uri="{BB962C8B-B14F-4D97-AF65-F5344CB8AC3E}">
        <p14:creationId xmlns:p14="http://schemas.microsoft.com/office/powerpoint/2010/main" val="421421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An important concept associated with subclasses (subtypes) is that of type inheritance. Recall that the type of an entity is defined by the attributes it possesses and the relationship types in which it participates. Because an entity in the subclass represents the same real-world entity from the superclass, it should possess values for its specific attributes as well as values of its attributes as a member of the superclass. We say that an entity that is a member of a subclass inherits all the attributes of the entity as a member of the superclass. The entity also inherits all the relationships in which the superclass participates.</a:t>
            </a:r>
          </a:p>
          <a:p>
            <a:pPr defTabSz="647700">
              <a:defRPr sz="1600">
                <a:latin typeface="Helvetica"/>
                <a:ea typeface="Helvetica"/>
                <a:cs typeface="Helvetica"/>
                <a:sym typeface="Helvetica"/>
              </a:defRPr>
            </a:pPr>
            <a:r>
              <a:t>A class/subclass relationship is often called an IS-A (or IS-AN) relationship because of the way we refer to the concept. We say a SECRETARY is an EMPLOYEE, a TECHNICIAN is an EMPLOYEE, and so 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268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lvl1pPr>
              <a:defRPr>
                <a:latin typeface="+mj-lt"/>
                <a:ea typeface="+mj-ea"/>
                <a:cs typeface="+mj-cs"/>
                <a:sym typeface="Verdana"/>
              </a:defRPr>
            </a:lvl1pPr>
          </a:lstStyle>
          <a:p>
            <a:r>
              <a:t>FIXME: add e6</a:t>
            </a:r>
          </a:p>
        </p:txBody>
      </p:sp>
    </p:spTree>
    <p:extLst>
      <p:ext uri="{BB962C8B-B14F-4D97-AF65-F5344CB8AC3E}">
        <p14:creationId xmlns:p14="http://schemas.microsoft.com/office/powerpoint/2010/main" val="4042701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lvl1pPr defTabSz="457200">
              <a:defRPr sz="1800">
                <a:latin typeface="Times New Roman"/>
                <a:ea typeface="Times New Roman"/>
                <a:cs typeface="Times New Roman"/>
                <a:sym typeface="Times New Roman"/>
              </a:defRPr>
            </a:lvl1pPr>
          </a:lstStyle>
          <a:p>
            <a:r>
              <a:t>Like ER, I’ll show the full diagram first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Specialization is the process of defining a set of subclasses of an entity type; this entity type is called the superclass of the specialization. The set of subclasses that forms a specialization is defined on the basis of some distinguishing characteristic of the entities in the superclass.</a:t>
            </a:r>
          </a:p>
          <a:p>
            <a:pPr defTabSz="647700">
              <a:defRPr sz="1600">
                <a:latin typeface="Helvetica"/>
                <a:ea typeface="Helvetica"/>
                <a:cs typeface="Helvetica"/>
                <a:sym typeface="Helvetica"/>
              </a:defRPr>
            </a:pPr>
            <a:r>
              <a:t>For example, the set of subclasses {SECRETARY, ENGINEER, TECHNICIAN} is a specialization of the superclass EMPLOYEE that distinguishes among employee entities based on the job type of each employee entity.</a:t>
            </a:r>
          </a:p>
          <a:p>
            <a:pPr defTabSz="647700">
              <a:defRPr sz="1600">
                <a:latin typeface="Helvetica"/>
                <a:ea typeface="Helvetica"/>
                <a:cs typeface="Helvetica"/>
                <a:sym typeface="Helvetica"/>
              </a:defRPr>
            </a:pPr>
            <a:r>
              <a:t>The subclasses that define a specialization are attached by lines to a circle that represents the specialization, which is connected in turn to the superclass. The subset symbol on each line connecting a subclass to the circle indicates the direction of the superclass/subclass relationship.</a:t>
            </a:r>
          </a:p>
          <a:p>
            <a:pPr defTabSz="647700">
              <a:defRPr sz="1600">
                <a:latin typeface="Helvetica"/>
                <a:ea typeface="Helvetica"/>
                <a:cs typeface="Helvetica"/>
                <a:sym typeface="Helvetica"/>
              </a:defRPr>
            </a:pPr>
            <a:r>
              <a:t>Attributes that apply only to entities of a particular subclass—such as TypingSpeed of SECRETARY—are attached to the rectangle representing that subclass. These are called specific attributes (or local attributes) of the subclass. </a:t>
            </a:r>
          </a:p>
          <a:p>
            <a:pPr defTabSz="647700">
              <a:defRPr sz="1600">
                <a:latin typeface="Helvetica"/>
                <a:ea typeface="Helvetica"/>
                <a:cs typeface="Helvetica"/>
                <a:sym typeface="Helvetica"/>
              </a:defRPr>
            </a:pPr>
            <a:r>
              <a:t>Similarly, a subclass can participate in specific relationship types, such as the HOURLY_EMPLOYEE subclass participating in the BELONGS_TO relationship in the previous Figure.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647700">
              <a:defRPr sz="1600">
                <a:latin typeface="Helvetica"/>
                <a:ea typeface="Helvetica"/>
                <a:cs typeface="Helvetica"/>
                <a:sym typeface="Helvetica"/>
              </a:defRPr>
            </a:pPr>
            <a:r>
              <a:t>We can think of a reverse process of abstraction in which we suppress the differences among several entity types, identify their common features, and generalize them into a single superclass of which the original entity types are special subclasses. </a:t>
            </a:r>
          </a:p>
          <a:p>
            <a:pPr defTabSz="647700">
              <a:defRPr sz="1600">
                <a:latin typeface="Helvetica"/>
                <a:ea typeface="Helvetica"/>
                <a:cs typeface="Helvetica"/>
                <a:sym typeface="Helvetica"/>
              </a:defRPr>
            </a:pPr>
            <a:endParaRPr/>
          </a:p>
          <a:p>
            <a:pPr defTabSz="647700">
              <a:defRPr sz="1600">
                <a:latin typeface="Helvetica"/>
                <a:ea typeface="Helvetica"/>
                <a:cs typeface="Helvetica"/>
                <a:sym typeface="Helvetica"/>
              </a:defRPr>
            </a:pPr>
            <a:r>
              <a:t>EXAMPLE ON THE NEXT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For example, consider the entity types CAR and TRUCK shown in the top Figures. Because they have several common attributes, they can be generalized into the entity type VEHICLE, as shown in Figure in the bottom half. Both CAR and TRUCK are now subclasses of the generalized superclass VEHICLE. We use the term generalization to refer to the process of defining a generalized entity type from the given entity types.</a:t>
            </a:r>
          </a:p>
          <a:p>
            <a:pPr defTabSz="457200">
              <a:defRPr sz="1200">
                <a:latin typeface="Helvetica"/>
                <a:ea typeface="Helvetica"/>
                <a:cs typeface="Helvetica"/>
                <a:sym typeface="Helvetica"/>
              </a:defRPr>
            </a:pPr>
            <a:r>
              <a:t>Notice that the generalization process can be viewed as being functionally the inverse of the specialization process. Therefore, in this Figure we can view {CAR, TRUCK} as a specialization of VEHICLE, rather than viewing VEHICLE as a generalization of CAR and TRUCK. </a:t>
            </a:r>
          </a:p>
          <a:p>
            <a:pPr defTabSz="457200">
              <a:defRPr sz="1200">
                <a:latin typeface="Helvetica"/>
                <a:ea typeface="Helvetica"/>
                <a:cs typeface="Helvetica"/>
                <a:sym typeface="Helvetica"/>
              </a:defRPr>
            </a:pPr>
            <a:r>
              <a:t>Similarly, in the earlier EMPLOYEE diagram, we can view EMPLOYEE as a generalization of SECRETARY, TECHNICIAN, and ENGINEER.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 name="Title Text"/>
          <p:cNvSpPr txBox="1">
            <a:spLocks noGrp="1"/>
          </p:cNvSpPr>
          <p:nvPr>
            <p:ph type="title"/>
          </p:nvPr>
        </p:nvSpPr>
        <p:spPr>
          <a:xfrm>
            <a:off x="753070" y="4903289"/>
            <a:ext cx="22860001" cy="2768204"/>
          </a:xfrm>
          <a:prstGeom prst="rect">
            <a:avLst/>
          </a:prstGeom>
        </p:spPr>
        <p:txBody>
          <a:bodyPr anchor="b"/>
          <a:lstStyle>
            <a:lvl1pPr algn="l">
              <a:defRPr b="0">
                <a:solidFill>
                  <a:srgbClr val="000000"/>
                </a:solidFill>
              </a:defRPr>
            </a:lvl1pPr>
          </a:lstStyle>
          <a:p>
            <a:r>
              <a:t>Title Text</a:t>
            </a:r>
          </a:p>
        </p:txBody>
      </p:sp>
      <p:sp>
        <p:nvSpPr>
          <p:cNvPr id="15" name="Body Level One…"/>
          <p:cNvSpPr txBox="1">
            <a:spLocks noGrp="1"/>
          </p:cNvSpPr>
          <p:nvPr>
            <p:ph type="body" sz="half" idx="1"/>
          </p:nvPr>
        </p:nvSpPr>
        <p:spPr>
          <a:xfrm>
            <a:off x="2023070" y="8253242"/>
            <a:ext cx="21590001" cy="3432870"/>
          </a:xfrm>
          <a:prstGeom prst="rect">
            <a:avLst/>
          </a:prstGeom>
        </p:spPr>
        <p:txBody>
          <a:bodyPr/>
          <a:lstStyle>
            <a:lvl1pPr marL="0" indent="0" algn="r">
              <a:spcBef>
                <a:spcPts val="0"/>
              </a:spcBef>
              <a:buClrTx/>
              <a:buSzTx/>
              <a:buNone/>
              <a:defRPr sz="5000">
                <a:solidFill>
                  <a:srgbClr val="011993"/>
                </a:solidFill>
                <a:latin typeface="+mj-lt"/>
                <a:ea typeface="+mj-ea"/>
                <a:cs typeface="+mj-cs"/>
                <a:sym typeface="Verdana"/>
              </a:defRPr>
            </a:lvl1pPr>
            <a:lvl2pPr marL="0" indent="0" algn="r">
              <a:spcBef>
                <a:spcPts val="0"/>
              </a:spcBef>
              <a:buClrTx/>
              <a:buSzTx/>
              <a:buNone/>
              <a:defRPr sz="4400">
                <a:solidFill>
                  <a:srgbClr val="011993"/>
                </a:solidFill>
                <a:latin typeface="+mj-lt"/>
                <a:ea typeface="+mj-ea"/>
                <a:cs typeface="+mj-cs"/>
                <a:sym typeface="Verdana"/>
              </a:defRPr>
            </a:lvl2pPr>
            <a:lvl3pPr marL="0" indent="0" algn="r">
              <a:spcBef>
                <a:spcPts val="0"/>
              </a:spcBef>
              <a:buClrTx/>
              <a:buSzTx/>
              <a:buNone/>
              <a:defRPr sz="3800">
                <a:solidFill>
                  <a:srgbClr val="011993"/>
                </a:solidFill>
                <a:latin typeface="+mj-lt"/>
                <a:ea typeface="+mj-ea"/>
                <a:cs typeface="+mj-cs"/>
                <a:sym typeface="Verdana"/>
              </a:defRPr>
            </a:lvl3pPr>
            <a:lvl4pPr marL="0" indent="0" algn="r">
              <a:spcBef>
                <a:spcPts val="0"/>
              </a:spcBef>
              <a:buClrTx/>
              <a:buSzTx/>
              <a:buNone/>
              <a:defRPr sz="3200">
                <a:solidFill>
                  <a:srgbClr val="011993"/>
                </a:solidFill>
                <a:latin typeface="+mj-lt"/>
                <a:ea typeface="+mj-ea"/>
                <a:cs typeface="+mj-cs"/>
                <a:sym typeface="Verdana"/>
              </a:defRPr>
            </a:lvl4pPr>
            <a:lvl5pPr marL="0" indent="0" algn="r">
              <a:spcBef>
                <a:spcPts val="0"/>
              </a:spcBef>
              <a:buClrTx/>
              <a:buSzTx/>
              <a:buNone/>
              <a:defRPr sz="2800">
                <a:solidFill>
                  <a:srgbClr val="011993"/>
                </a:solidFill>
                <a:latin typeface="+mj-lt"/>
                <a:ea typeface="+mj-ea"/>
                <a:cs typeface="+mj-cs"/>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stretch>
            <a:fillRect/>
          </a:stretch>
        </p:blipFill>
        <p:spPr>
          <a:xfrm>
            <a:off x="1646487" y="-490665"/>
            <a:ext cx="20320000" cy="4826000"/>
          </a:xfrm>
          <a:prstGeom prst="rect">
            <a:avLst/>
          </a:prstGeom>
          <a:ln w="12700">
            <a:miter lim="400000"/>
          </a:ln>
        </p:spPr>
      </p:pic>
      <p:sp>
        <p:nvSpPr>
          <p:cNvPr id="18"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bg>
      <p:bgPr>
        <a:solidFill>
          <a:srgbClr val="D6D6D6"/>
        </a:solidFill>
        <a:effectLst/>
      </p:bgPr>
    </p:bg>
    <p:spTree>
      <p:nvGrpSpPr>
        <p:cNvPr id="1" name=""/>
        <p:cNvGrpSpPr/>
        <p:nvPr/>
      </p:nvGrpSpPr>
      <p:grpSpPr>
        <a:xfrm>
          <a:off x="0" y="0"/>
          <a:ext cx="0" cy="0"/>
          <a:chOff x="0" y="0"/>
          <a:chExt cx="0" cy="0"/>
        </a:xfrm>
      </p:grpSpPr>
      <p:pic>
        <p:nvPicPr>
          <p:cNvPr id="101" name="ModernPortfolio_2-up-vh.png" descr="ModernPortfolio_2-up-v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02"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Portrait">
    <p:bg>
      <p:bgPr>
        <a:solidFill>
          <a:srgbClr val="D6D6D6"/>
        </a:solidFill>
        <a:effectLst/>
      </p:bgPr>
    </p:bg>
    <p:spTree>
      <p:nvGrpSpPr>
        <p:cNvPr id="1" name=""/>
        <p:cNvGrpSpPr/>
        <p:nvPr/>
      </p:nvGrpSpPr>
      <p:grpSpPr>
        <a:xfrm>
          <a:off x="0" y="0"/>
          <a:ext cx="0" cy="0"/>
          <a:chOff x="0" y="0"/>
          <a:chExt cx="0" cy="0"/>
        </a:xfrm>
      </p:grpSpPr>
      <p:pic>
        <p:nvPicPr>
          <p:cNvPr id="110" name="ModernPortfolio_2-up-v.png" descr="ModernPortfolio_2-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11"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3 Up Portrait">
    <p:bg>
      <p:bgPr>
        <a:solidFill>
          <a:srgbClr val="D6D6D6"/>
        </a:solidFill>
        <a:effectLst/>
      </p:bgPr>
    </p:bg>
    <p:spTree>
      <p:nvGrpSpPr>
        <p:cNvPr id="1" name=""/>
        <p:cNvGrpSpPr/>
        <p:nvPr/>
      </p:nvGrpSpPr>
      <p:grpSpPr>
        <a:xfrm>
          <a:off x="0" y="0"/>
          <a:ext cx="0" cy="0"/>
          <a:chOff x="0" y="0"/>
          <a:chExt cx="0" cy="0"/>
        </a:xfrm>
      </p:grpSpPr>
      <p:pic>
        <p:nvPicPr>
          <p:cNvPr id="119" name="ModernPortfolio_3-up-v.png" descr="ModernPortfolio_3-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20"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Big">
    <p:bg>
      <p:bgPr>
        <a:solidFill>
          <a:srgbClr val="D6D6D6"/>
        </a:solidFill>
        <a:effectLst/>
      </p:bgPr>
    </p:bg>
    <p:spTree>
      <p:nvGrpSpPr>
        <p:cNvPr id="1" name=""/>
        <p:cNvGrpSpPr/>
        <p:nvPr/>
      </p:nvGrpSpPr>
      <p:grpSpPr>
        <a:xfrm>
          <a:off x="0" y="0"/>
          <a:ext cx="0" cy="0"/>
          <a:chOff x="0" y="0"/>
          <a:chExt cx="0" cy="0"/>
        </a:xfrm>
      </p:grpSpPr>
      <p:pic>
        <p:nvPicPr>
          <p:cNvPr id="128" name="ModernPortfolio_photo-big.png" descr="ModernPortfolio_photo-big.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29"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D6D6D6"/>
        </a:solidFill>
        <a:effectLst/>
      </p:bgPr>
    </p:bg>
    <p:spTree>
      <p:nvGrpSpPr>
        <p:cNvPr id="1" name=""/>
        <p:cNvGrpSpPr/>
        <p:nvPr/>
      </p:nvGrpSpPr>
      <p:grpSpPr>
        <a:xfrm>
          <a:off x="0" y="0"/>
          <a:ext cx="0" cy="0"/>
          <a:chOff x="0" y="0"/>
          <a:chExt cx="0" cy="0"/>
        </a:xfrm>
      </p:grpSpPr>
      <p:pic>
        <p:nvPicPr>
          <p:cNvPr id="137" name="ModernPortfolio_3-up.png" descr="ModernPortfolio_3-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38"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4 Up">
    <p:bg>
      <p:bgPr>
        <a:solidFill>
          <a:srgbClr val="D6D6D6"/>
        </a:solidFill>
        <a:effectLst/>
      </p:bgPr>
    </p:bg>
    <p:spTree>
      <p:nvGrpSpPr>
        <p:cNvPr id="1" name=""/>
        <p:cNvGrpSpPr/>
        <p:nvPr/>
      </p:nvGrpSpPr>
      <p:grpSpPr>
        <a:xfrm>
          <a:off x="0" y="0"/>
          <a:ext cx="0" cy="0"/>
          <a:chOff x="0" y="0"/>
          <a:chExt cx="0" cy="0"/>
        </a:xfrm>
      </p:grpSpPr>
      <p:pic>
        <p:nvPicPr>
          <p:cNvPr id="146" name="ModernPortfolio_4-up.png" descr="ModernPortfolio_4-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47"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6"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57"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65"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6"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67" name="Body Level One…"/>
          <p:cNvSpPr txBox="1">
            <a:spLocks noGrp="1"/>
          </p:cNvSpPr>
          <p:nvPr>
            <p:ph type="body" sz="quarter" idx="1"/>
          </p:nvPr>
        </p:nvSpPr>
        <p:spPr>
          <a:xfrm>
            <a:off x="14817328" y="3268265"/>
            <a:ext cx="571500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lvl1pPr>
              <a:defRPr sz="4400"/>
            </a:lvl1pPr>
          </a:lstStyle>
          <a:p>
            <a:r>
              <a:rPr dirty="0"/>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2" name="Title Text"/>
          <p:cNvSpPr txBox="1">
            <a:spLocks noGrp="1"/>
          </p:cNvSpPr>
          <p:nvPr>
            <p:ph type="title"/>
          </p:nvPr>
        </p:nvSpPr>
        <p:spPr>
          <a:xfrm>
            <a:off x="762000" y="0"/>
            <a:ext cx="20320000" cy="1803797"/>
          </a:xfrm>
          <a:prstGeom prst="rect">
            <a:avLst/>
          </a:prstGeom>
        </p:spPr>
        <p:txBody>
          <a:bodyPr/>
          <a:lstStyle/>
          <a:p>
            <a:r>
              <a:t>Title Text</a:t>
            </a:r>
          </a:p>
        </p:txBody>
      </p:sp>
      <p:sp>
        <p:nvSpPr>
          <p:cNvPr id="43" name="Slide Number"/>
          <p:cNvSpPr txBox="1">
            <a:spLocks noGrp="1"/>
          </p:cNvSpPr>
          <p:nvPr>
            <p:ph type="sldNum" sz="quarter" idx="2"/>
          </p:nvPr>
        </p:nvSpPr>
        <p:spPr>
          <a:xfrm>
            <a:off x="11900404" y="12769453"/>
            <a:ext cx="607493" cy="626387"/>
          </a:xfrm>
          <a:prstGeom prst="rect">
            <a:avLst/>
          </a:prstGeom>
        </p:spPr>
        <p:txBody>
          <a:bodyPr/>
          <a:lstStyle>
            <a:lvl1pPr>
              <a:defRPr>
                <a:solidFill>
                  <a:srgbClr val="000000"/>
                </a:solidFill>
              </a:defRPr>
            </a:lvl1pPr>
          </a:lstStyle>
          <a:p>
            <a:fld id="{86CB4B4D-7CA3-9044-876B-883B54F8677D}" type="slidenum">
              <a:t>‹#›</a:t>
            </a:fld>
            <a:endParaRPr/>
          </a:p>
        </p:txBody>
      </p:sp>
      <p:pic>
        <p:nvPicPr>
          <p:cNvPr id="4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51" name="Title Text"/>
          <p:cNvSpPr txBox="1">
            <a:spLocks noGrp="1"/>
          </p:cNvSpPr>
          <p:nvPr>
            <p:ph type="title"/>
          </p:nvPr>
        </p:nvSpPr>
        <p:spPr>
          <a:xfrm>
            <a:off x="3851671" y="5214937"/>
            <a:ext cx="16680658" cy="3286126"/>
          </a:xfrm>
          <a:prstGeom prst="rect">
            <a:avLst/>
          </a:prstGeom>
        </p:spPr>
        <p:txBody>
          <a:bodyPr/>
          <a:lstStyle/>
          <a:p>
            <a:r>
              <a:t>Title Text</a:t>
            </a:r>
          </a:p>
        </p:txBody>
      </p:sp>
      <p:sp>
        <p:nvSpPr>
          <p:cNvPr id="52"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59" name="ModernPortfolio_photo-h.png" descr="ModernPortfolio_photo-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60" name="Line"/>
          <p:cNvSpPr/>
          <p:nvPr/>
        </p:nvSpPr>
        <p:spPr>
          <a:xfrm>
            <a:off x="13656469" y="11215686"/>
            <a:ext cx="1" cy="2000431"/>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61" name="Title Text"/>
          <p:cNvSpPr txBox="1">
            <a:spLocks noGrp="1"/>
          </p:cNvSpPr>
          <p:nvPr>
            <p:ph type="title"/>
          </p:nvPr>
        </p:nvSpPr>
        <p:spPr>
          <a:xfrm>
            <a:off x="5030390" y="10947796"/>
            <a:ext cx="8143876" cy="2393158"/>
          </a:xfrm>
          <a:prstGeom prst="rect">
            <a:avLst/>
          </a:prstGeom>
        </p:spPr>
        <p:txBody>
          <a:bodyPr/>
          <a:lstStyle>
            <a:lvl1pPr algn="r">
              <a:defRPr sz="5800" b="0">
                <a:solidFill>
                  <a:srgbClr val="000000"/>
                </a:solidFill>
                <a:latin typeface="+mn-lt"/>
                <a:ea typeface="+mn-ea"/>
                <a:cs typeface="+mn-cs"/>
                <a:sym typeface="Helvetica Neue Light"/>
              </a:defRPr>
            </a:lvl1pPr>
          </a:lstStyle>
          <a:p>
            <a:r>
              <a:t>Title Text</a:t>
            </a:r>
          </a:p>
        </p:txBody>
      </p:sp>
      <p:sp>
        <p:nvSpPr>
          <p:cNvPr id="62" name="Body Level One…"/>
          <p:cNvSpPr txBox="1">
            <a:spLocks noGrp="1"/>
          </p:cNvSpPr>
          <p:nvPr>
            <p:ph type="body" sz="quarter" idx="1"/>
          </p:nvPr>
        </p:nvSpPr>
        <p:spPr>
          <a:xfrm>
            <a:off x="14085093" y="11912203"/>
            <a:ext cx="6965157" cy="714376"/>
          </a:xfrm>
          <a:prstGeom prst="rect">
            <a:avLst/>
          </a:prstGeom>
        </p:spPr>
        <p:txBody>
          <a:bodyPr/>
          <a:lstStyle>
            <a:lvl1pPr marL="0" indent="0">
              <a:spcBef>
                <a:spcPts val="0"/>
              </a:spcBef>
              <a:buClrTx/>
              <a:buSzTx/>
              <a:buNone/>
              <a:defRPr sz="3600">
                <a:solidFill>
                  <a:srgbClr val="A9A9A9"/>
                </a:solidFill>
                <a:latin typeface="Helvetica Neue"/>
                <a:ea typeface="Helvetica Neue"/>
                <a:cs typeface="Helvetica Neue"/>
                <a:sym typeface="Helvetica Neue"/>
              </a:defRPr>
            </a:lvl1pPr>
            <a:lvl2pPr marL="0" indent="0">
              <a:spcBef>
                <a:spcPts val="0"/>
              </a:spcBef>
              <a:buClrTx/>
              <a:buSzTx/>
              <a:buNone/>
              <a:defRPr sz="3600">
                <a:solidFill>
                  <a:srgbClr val="A9A9A9"/>
                </a:solidFill>
                <a:latin typeface="Helvetica Neue"/>
                <a:ea typeface="Helvetica Neue"/>
                <a:cs typeface="Helvetica Neue"/>
                <a:sym typeface="Helvetica Neue"/>
              </a:defRPr>
            </a:lvl2pPr>
            <a:lvl3pPr marL="0" indent="0">
              <a:spcBef>
                <a:spcPts val="0"/>
              </a:spcBef>
              <a:buClrTx/>
              <a:buSzTx/>
              <a:buNone/>
              <a:defRPr sz="3600">
                <a:solidFill>
                  <a:srgbClr val="A9A9A9"/>
                </a:solidFill>
                <a:latin typeface="Helvetica Neue"/>
                <a:ea typeface="Helvetica Neue"/>
                <a:cs typeface="Helvetica Neue"/>
                <a:sym typeface="Helvetica Neue"/>
              </a:defRPr>
            </a:lvl3pPr>
            <a:lvl4pPr marL="0" indent="0">
              <a:spcBef>
                <a:spcPts val="0"/>
              </a:spcBef>
              <a:buClrTx/>
              <a:buSzTx/>
              <a:buNone/>
              <a:defRPr sz="3600">
                <a:solidFill>
                  <a:srgbClr val="A9A9A9"/>
                </a:solidFill>
                <a:latin typeface="Helvetica Neue"/>
                <a:ea typeface="Helvetica Neue"/>
                <a:cs typeface="Helvetica Neue"/>
                <a:sym typeface="Helvetica Neue"/>
              </a:defRPr>
            </a:lvl4pPr>
            <a:lvl5pPr marL="0" indent="0">
              <a:spcBef>
                <a:spcPts val="0"/>
              </a:spcBef>
              <a:buClrTx/>
              <a:buSzTx/>
              <a:buNone/>
              <a:defRPr sz="3600">
                <a:solidFill>
                  <a:srgbClr val="A9A9A9"/>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D6D6D6"/>
        </a:solidFill>
        <a:effectLst/>
      </p:bgPr>
    </p:bg>
    <p:spTree>
      <p:nvGrpSpPr>
        <p:cNvPr id="1" name=""/>
        <p:cNvGrpSpPr/>
        <p:nvPr/>
      </p:nvGrpSpPr>
      <p:grpSpPr>
        <a:xfrm>
          <a:off x="0" y="0"/>
          <a:ext cx="0" cy="0"/>
          <a:chOff x="0" y="0"/>
          <a:chExt cx="0" cy="0"/>
        </a:xfrm>
      </p:grpSpPr>
      <p:pic>
        <p:nvPicPr>
          <p:cNvPr id="70"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71" name="Line"/>
          <p:cNvSpPr/>
          <p:nvPr/>
        </p:nvSpPr>
        <p:spPr>
          <a:xfrm>
            <a:off x="3958828" y="6679406"/>
            <a:ext cx="6865485"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72" name="Title Text"/>
          <p:cNvSpPr txBox="1">
            <a:spLocks noGrp="1"/>
          </p:cNvSpPr>
          <p:nvPr>
            <p:ph type="title"/>
          </p:nvPr>
        </p:nvSpPr>
        <p:spPr>
          <a:xfrm>
            <a:off x="3851671" y="1857375"/>
            <a:ext cx="7143751" cy="4464844"/>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73" name="Body Level One…"/>
          <p:cNvSpPr txBox="1">
            <a:spLocks noGrp="1"/>
          </p:cNvSpPr>
          <p:nvPr>
            <p:ph type="body" sz="quarter" idx="1"/>
          </p:nvPr>
        </p:nvSpPr>
        <p:spPr>
          <a:xfrm>
            <a:off x="3851671" y="7054453"/>
            <a:ext cx="7143751" cy="4464844"/>
          </a:xfrm>
          <a:prstGeom prst="rect">
            <a:avLst/>
          </a:prstGeom>
        </p:spPr>
        <p:txBody>
          <a:bodyPr/>
          <a:lstStyle>
            <a:lvl1pPr marL="0" indent="0">
              <a:spcBef>
                <a:spcPts val="0"/>
              </a:spcBef>
              <a:buClrTx/>
              <a:buSzTx/>
              <a:buNone/>
              <a:defRPr sz="3600">
                <a:solidFill>
                  <a:srgbClr val="747474"/>
                </a:solidFill>
                <a:latin typeface="Helvetica Neue"/>
                <a:ea typeface="Helvetica Neue"/>
                <a:cs typeface="Helvetica Neue"/>
                <a:sym typeface="Helvetica Neue"/>
              </a:defRPr>
            </a:lvl1pPr>
            <a:lvl2pPr marL="0" indent="0">
              <a:spcBef>
                <a:spcPts val="0"/>
              </a:spcBef>
              <a:buClrTx/>
              <a:buSzTx/>
              <a:buNone/>
              <a:defRPr sz="3600">
                <a:solidFill>
                  <a:srgbClr val="747474"/>
                </a:solidFill>
                <a:latin typeface="Helvetica Neue"/>
                <a:ea typeface="Helvetica Neue"/>
                <a:cs typeface="Helvetica Neue"/>
                <a:sym typeface="Helvetica Neue"/>
              </a:defRPr>
            </a:lvl2pPr>
            <a:lvl3pPr marL="0" indent="0">
              <a:spcBef>
                <a:spcPts val="0"/>
              </a:spcBef>
              <a:buClrTx/>
              <a:buSzTx/>
              <a:buNone/>
              <a:defRPr sz="3600">
                <a:solidFill>
                  <a:srgbClr val="747474"/>
                </a:solidFill>
                <a:latin typeface="Helvetica Neue"/>
                <a:ea typeface="Helvetica Neue"/>
                <a:cs typeface="Helvetica Neue"/>
                <a:sym typeface="Helvetica Neue"/>
              </a:defRPr>
            </a:lvl3pPr>
            <a:lvl4pPr marL="0" indent="0">
              <a:spcBef>
                <a:spcPts val="0"/>
              </a:spcBef>
              <a:buClrTx/>
              <a:buSzTx/>
              <a:buNone/>
              <a:defRPr sz="3600">
                <a:solidFill>
                  <a:srgbClr val="747474"/>
                </a:solidFill>
                <a:latin typeface="Helvetica Neue"/>
                <a:ea typeface="Helvetica Neue"/>
                <a:cs typeface="Helvetica Neue"/>
                <a:sym typeface="Helvetica Neue"/>
              </a:defRPr>
            </a:lvl4pPr>
            <a:lvl5pPr marL="0" indent="0">
              <a:spcBef>
                <a:spcPts val="0"/>
              </a:spcBef>
              <a:buClrTx/>
              <a:buSz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xfrm>
            <a:off x="3762375"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D6D6D6"/>
        </a:solidFill>
        <a:effectLst/>
      </p:bgPr>
    </p:bg>
    <p:spTree>
      <p:nvGrpSpPr>
        <p:cNvPr id="1" name=""/>
        <p:cNvGrpSpPr/>
        <p:nvPr/>
      </p:nvGrpSpPr>
      <p:grpSpPr>
        <a:xfrm>
          <a:off x="0" y="0"/>
          <a:ext cx="0" cy="0"/>
          <a:chOff x="0" y="0"/>
          <a:chExt cx="0" cy="0"/>
        </a:xfrm>
      </p:grpSpPr>
      <p:pic>
        <p:nvPicPr>
          <p:cNvPr id="81"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82" name="Line"/>
          <p:cNvSpPr/>
          <p:nvPr/>
        </p:nvSpPr>
        <p:spPr>
          <a:xfrm>
            <a:off x="3958828" y="2768203"/>
            <a:ext cx="6858094"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83" name="Title Text"/>
          <p:cNvSpPr txBox="1">
            <a:spLocks noGrp="1"/>
          </p:cNvSpPr>
          <p:nvPr>
            <p:ph type="title"/>
          </p:nvPr>
        </p:nvSpPr>
        <p:spPr>
          <a:xfrm>
            <a:off x="3851671" y="464343"/>
            <a:ext cx="7143751"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84"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3766232"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2 Up Landscape">
    <p:bg>
      <p:bgPr>
        <a:solidFill>
          <a:srgbClr val="D6D6D6"/>
        </a:solidFill>
        <a:effectLst/>
      </p:bgPr>
    </p:bg>
    <p:spTree>
      <p:nvGrpSpPr>
        <p:cNvPr id="1" name=""/>
        <p:cNvGrpSpPr/>
        <p:nvPr/>
      </p:nvGrpSpPr>
      <p:grpSpPr>
        <a:xfrm>
          <a:off x="0" y="0"/>
          <a:ext cx="0" cy="0"/>
          <a:chOff x="0" y="0"/>
          <a:chExt cx="0" cy="0"/>
        </a:xfrm>
      </p:grpSpPr>
      <p:pic>
        <p:nvPicPr>
          <p:cNvPr id="92" name="ModernPortfolio_2-up-h.png" descr="ModernPortfolio_2-up-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93"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t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 name="Title Text"/>
          <p:cNvSpPr txBox="1">
            <a:spLocks noGrp="1"/>
          </p:cNvSpPr>
          <p:nvPr>
            <p:ph type="title"/>
          </p:nvPr>
        </p:nvSpPr>
        <p:spPr>
          <a:xfrm>
            <a:off x="762000" y="5159"/>
            <a:ext cx="20321786" cy="179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r>
              <a:t>Title Text</a:t>
            </a:r>
          </a:p>
        </p:txBody>
      </p:sp>
      <p:sp>
        <p:nvSpPr>
          <p:cNvPr id="4" name="Body Level One…"/>
          <p:cNvSpPr txBox="1">
            <a:spLocks noGrp="1"/>
          </p:cNvSpPr>
          <p:nvPr>
            <p:ph type="body" idx="1"/>
          </p:nvPr>
        </p:nvSpPr>
        <p:spPr>
          <a:xfrm>
            <a:off x="762000" y="2232421"/>
            <a:ext cx="22860000" cy="1010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2pPr marL="1638300" indent="-825500">
              <a:buClr>
                <a:srgbClr val="FF9300"/>
              </a:buClr>
              <a:defRPr sz="5600"/>
            </a:lvl2pPr>
            <a:lvl3pPr marL="2032000" indent="-812800">
              <a:buChar char="□"/>
              <a:defRPr sz="4800"/>
            </a:lvl3pPr>
            <a:lvl4pPr marL="2184400" indent="-812800">
              <a:buChar char="-"/>
              <a:defRPr sz="4800"/>
            </a:lvl4pPr>
            <a:lvl5pPr>
              <a:buChar char="•"/>
              <a:defRPr sz="480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00404" y="12787312"/>
            <a:ext cx="607493" cy="626388"/>
          </a:xfrm>
          <a:prstGeom prst="rect">
            <a:avLst/>
          </a:prstGeom>
          <a:ln w="12700">
            <a:miter lim="400000"/>
          </a:ln>
        </p:spPr>
        <p:txBody>
          <a:bodyPr wrap="none" lIns="71437" tIns="71437" rIns="71437" bIns="71437">
            <a:spAutoFit/>
          </a:bodyPr>
          <a:lstStyle>
            <a:lvl1pPr algn="r">
              <a:defRPr sz="3200" b="1">
                <a:solidFill>
                  <a:srgbClr val="191B92"/>
                </a:solidFill>
                <a:latin typeface="Helvetica Neue"/>
                <a:ea typeface="Helvetica Neue"/>
                <a:cs typeface="Helvetica Neue"/>
                <a:sym typeface="Helvetica Neue"/>
              </a:defRPr>
            </a:lvl1pPr>
          </a:lstStyle>
          <a:p>
            <a:fld id="{86CB4B4D-7CA3-9044-876B-883B54F8677D}" type="slidenum">
              <a:t>‹#›</a:t>
            </a:fld>
            <a:endParaRPr/>
          </a:p>
        </p:txBody>
      </p:sp>
      <p:pic>
        <p:nvPicPr>
          <p:cNvPr id="6" name="Image" descr="Image"/>
          <p:cNvPicPr>
            <a:picLocks noChangeAspect="1"/>
          </p:cNvPicPr>
          <p:nvPr/>
        </p:nvPicPr>
        <p:blipFill>
          <a:blip r:embed="rId19"/>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1pPr>
      <a:lvl2pPr marL="0" marR="0" indent="228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2pPr>
      <a:lvl3pPr marL="0" marR="0" indent="457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3pPr>
      <a:lvl4pPr marL="0" marR="0" indent="685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4pPr>
      <a:lvl5pPr marL="0" marR="0" indent="9144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5pPr>
      <a:lvl6pPr marL="0" marR="0" indent="11430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6pPr>
      <a:lvl7pPr marL="0" marR="0" indent="1371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7pPr>
      <a:lvl8pPr marL="0" marR="0" indent="1600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8pPr>
      <a:lvl9pPr marL="0" marR="0" indent="1828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9pPr>
    </p:titleStyle>
    <p:bodyStyle>
      <a:lvl1pPr marL="812800" marR="0" indent="-8128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1pPr>
      <a:lvl2pPr marL="1473200" marR="0" indent="-10160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2pPr>
      <a:lvl3pPr marL="1843314" marR="0" indent="-928914"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3pPr>
      <a:lvl4pPr marL="2300514" marR="0" indent="-928914"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4pPr>
      <a:lvl5pPr marL="26416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5pPr>
      <a:lvl6pPr marL="30988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6pPr>
      <a:lvl7pPr marL="35560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7pPr>
      <a:lvl8pPr marL="40132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8pPr>
      <a:lvl9pPr marL="44704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9pPr>
    </p:bodyStyle>
    <p:otherStyle>
      <a:lvl1pPr marL="0" marR="0" indent="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tif"/></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tif"/></Relationships>
</file>

<file path=ppt/slides/_rels/slide2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tif"/></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tif"/></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tif"/></Relationships>
</file>

<file path=ppt/slides/_rels/slide2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8" name="Chapter 4: The Enhanced Entity-Relationship (EER) Model"/>
          <p:cNvSpPr txBox="1">
            <a:spLocks noGrp="1"/>
          </p:cNvSpPr>
          <p:nvPr>
            <p:ph type="ctrTitle"/>
          </p:nvPr>
        </p:nvSpPr>
        <p:spPr>
          <a:prstGeom prst="rect">
            <a:avLst/>
          </a:prstGeom>
        </p:spPr>
        <p:txBody>
          <a:bodyPr/>
          <a:lstStyle/>
          <a:p>
            <a:r>
              <a:rPr b="1" dirty="0"/>
              <a:t>Chapter 4:</a:t>
            </a:r>
            <a:r>
              <a:rPr dirty="0"/>
              <a:t> The Enhanced Entity-Relationship (EER) Model</a:t>
            </a:r>
          </a:p>
        </p:txBody>
      </p:sp>
      <p:pic>
        <p:nvPicPr>
          <p:cNvPr id="180" name="Image" descr="Image"/>
          <p:cNvPicPr>
            <a:picLocks noChangeAspect="1"/>
          </p:cNvPicPr>
          <p:nvPr/>
        </p:nvPicPr>
        <p:blipFill>
          <a:blip r:embed="rId2"/>
          <a:stretch>
            <a:fillRect/>
          </a:stretch>
        </p:blipFill>
        <p:spPr>
          <a:xfrm>
            <a:off x="2032000" y="522194"/>
            <a:ext cx="20320000" cy="482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Line"/>
          <p:cNvSpPr/>
          <p:nvPr/>
        </p:nvSpPr>
        <p:spPr>
          <a:xfrm>
            <a:off x="4829174" y="212395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45" name="Entity Subsets"/>
          <p:cNvSpPr txBox="1">
            <a:spLocks noGrp="1"/>
          </p:cNvSpPr>
          <p:nvPr>
            <p:ph type="title"/>
          </p:nvPr>
        </p:nvSpPr>
        <p:spPr>
          <a:xfrm>
            <a:off x="4829175" y="320160"/>
            <a:ext cx="20320000" cy="1803797"/>
          </a:xfrm>
          <a:prstGeom prst="rect">
            <a:avLst/>
          </a:prstGeom>
        </p:spPr>
        <p:txBody>
          <a:bodyPr/>
          <a:lstStyle/>
          <a:p>
            <a:r>
              <a:t>Entity Subsets</a:t>
            </a:r>
          </a:p>
        </p:txBody>
      </p:sp>
      <p:sp>
        <p:nvSpPr>
          <p:cNvPr id="246" name="Slide Number"/>
          <p:cNvSpPr txBox="1">
            <a:spLocks noGrp="1"/>
          </p:cNvSpPr>
          <p:nvPr>
            <p:ph type="sldNum" sz="quarter" idx="2"/>
          </p:nvPr>
        </p:nvSpPr>
        <p:spPr>
          <a:xfrm>
            <a:off x="15967579" y="13089613"/>
            <a:ext cx="607493" cy="6263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248" name="image.png" descr="image.png"/>
          <p:cNvPicPr>
            <a:picLocks/>
          </p:cNvPicPr>
          <p:nvPr/>
        </p:nvPicPr>
        <p:blipFill>
          <a:blip r:embed="rId3"/>
          <a:stretch>
            <a:fillRect/>
          </a:stretch>
        </p:blipFill>
        <p:spPr>
          <a:xfrm>
            <a:off x="6923881" y="2123955"/>
            <a:ext cx="16249651" cy="10601923"/>
          </a:xfrm>
          <a:prstGeom prst="rect">
            <a:avLst/>
          </a:prstGeom>
          <a:ln w="12700">
            <a:miter lim="400000"/>
          </a:ln>
        </p:spPr>
      </p:pic>
      <p:sp>
        <p:nvSpPr>
          <p:cNvPr id="250" name="I believe that this textbook figure is misleading. It seems to indicate that there are multiple instances of e1."/>
          <p:cNvSpPr/>
          <p:nvPr/>
        </p:nvSpPr>
        <p:spPr>
          <a:xfrm>
            <a:off x="6923881" y="2669134"/>
            <a:ext cx="5268119" cy="2972996"/>
          </a:xfrm>
          <a:custGeom>
            <a:avLst/>
            <a:gdLst/>
            <a:ahLst/>
            <a:cxnLst>
              <a:cxn ang="0">
                <a:pos x="wd2" y="hd2"/>
              </a:cxn>
              <a:cxn ang="5400000">
                <a:pos x="wd2" y="hd2"/>
              </a:cxn>
              <a:cxn ang="10800000">
                <a:pos x="wd2" y="hd2"/>
              </a:cxn>
              <a:cxn ang="16200000">
                <a:pos x="wd2" y="hd2"/>
              </a:cxn>
            </a:cxnLst>
            <a:rect l="0" t="0" r="r" b="b"/>
            <a:pathLst>
              <a:path w="21600" h="21600" extrusionOk="0">
                <a:moveTo>
                  <a:pt x="500" y="0"/>
                </a:moveTo>
                <a:cubicBezTo>
                  <a:pt x="224" y="0"/>
                  <a:pt x="0" y="393"/>
                  <a:pt x="0" y="876"/>
                </a:cubicBezTo>
                <a:lnTo>
                  <a:pt x="0" y="9938"/>
                </a:lnTo>
                <a:cubicBezTo>
                  <a:pt x="0" y="10421"/>
                  <a:pt x="224" y="10811"/>
                  <a:pt x="500" y="10811"/>
                </a:cubicBezTo>
                <a:lnTo>
                  <a:pt x="14494" y="10811"/>
                </a:lnTo>
                <a:lnTo>
                  <a:pt x="15493" y="21600"/>
                </a:lnTo>
                <a:lnTo>
                  <a:pt x="16490" y="10811"/>
                </a:lnTo>
                <a:lnTo>
                  <a:pt x="21100" y="10811"/>
                </a:lnTo>
                <a:cubicBezTo>
                  <a:pt x="21376" y="10811"/>
                  <a:pt x="21600" y="10421"/>
                  <a:pt x="21600" y="9938"/>
                </a:cubicBezTo>
                <a:lnTo>
                  <a:pt x="21600" y="876"/>
                </a:lnTo>
                <a:cubicBezTo>
                  <a:pt x="21600" y="393"/>
                  <a:pt x="21376" y="0"/>
                  <a:pt x="21100" y="0"/>
                </a:cubicBezTo>
                <a:lnTo>
                  <a:pt x="500" y="0"/>
                </a:lnTo>
                <a:close/>
              </a:path>
            </a:pathLst>
          </a:custGeom>
          <a:solidFill>
            <a:srgbClr val="FFFEB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a:pPr>
            <a:r>
              <a:rPr dirty="0"/>
              <a:t>I believe that this textbook figure is misleading. It seems to indicate that there are multiple instances of </a:t>
            </a:r>
            <a:r>
              <a:rPr b="1" i="1" dirty="0">
                <a:latin typeface="Helvetica Neue"/>
                <a:ea typeface="Helvetica Neue"/>
                <a:cs typeface="Helvetica Neue"/>
                <a:sym typeface="Helvetica Neue"/>
              </a:rPr>
              <a:t>e</a:t>
            </a:r>
            <a:r>
              <a:rPr b="1" baseline="-5999" dirty="0">
                <a:latin typeface="Helvetica Neue"/>
                <a:ea typeface="Helvetica Neue"/>
                <a:cs typeface="Helvetica Neue"/>
                <a:sym typeface="Helvetica Neue"/>
              </a:rPr>
              <a:t>1</a:t>
            </a:r>
            <a:r>
              <a:rPr dirty="0"/>
              <a:t>.</a:t>
            </a:r>
          </a:p>
        </p:txBody>
      </p:sp>
      <p:sp>
        <p:nvSpPr>
          <p:cNvPr id="251" name="Is this another e1 instance ????"/>
          <p:cNvSpPr/>
          <p:nvPr/>
        </p:nvSpPr>
        <p:spPr>
          <a:xfrm>
            <a:off x="15504074" y="3598035"/>
            <a:ext cx="7716838" cy="2191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854" y="15559"/>
                </a:lnTo>
                <a:lnTo>
                  <a:pt x="6854" y="20385"/>
                </a:lnTo>
                <a:cubicBezTo>
                  <a:pt x="6854" y="21055"/>
                  <a:pt x="7007" y="21600"/>
                  <a:pt x="7195" y="21600"/>
                </a:cubicBezTo>
                <a:lnTo>
                  <a:pt x="21259" y="21600"/>
                </a:lnTo>
                <a:cubicBezTo>
                  <a:pt x="21447" y="21600"/>
                  <a:pt x="21600" y="21055"/>
                  <a:pt x="21600" y="20385"/>
                </a:cubicBezTo>
                <a:lnTo>
                  <a:pt x="21600" y="13338"/>
                </a:lnTo>
                <a:cubicBezTo>
                  <a:pt x="21600" y="12667"/>
                  <a:pt x="21447" y="12122"/>
                  <a:pt x="21259" y="12122"/>
                </a:cubicBezTo>
                <a:lnTo>
                  <a:pt x="8226" y="12122"/>
                </a:lnTo>
                <a:lnTo>
                  <a:pt x="0" y="0"/>
                </a:lnTo>
                <a:close/>
              </a:path>
            </a:pathLst>
          </a:custGeom>
          <a:solidFill>
            <a:srgbClr val="FFFEB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2200"/>
            </a:pPr>
            <a:endParaRPr lang="en-US" dirty="0"/>
          </a:p>
          <a:p>
            <a:pPr>
              <a:defRPr sz="2200"/>
            </a:pPr>
            <a:endParaRPr lang="en-US" dirty="0"/>
          </a:p>
          <a:p>
            <a:pPr>
              <a:defRPr sz="2200"/>
            </a:pPr>
            <a:r>
              <a:rPr lang="en-US" dirty="0"/>
              <a:t>                </a:t>
            </a:r>
          </a:p>
          <a:p>
            <a:pPr>
              <a:defRPr sz="2200"/>
            </a:pPr>
            <a:r>
              <a:rPr lang="en-US" dirty="0"/>
              <a:t>                       </a:t>
            </a:r>
            <a:r>
              <a:rPr dirty="0"/>
              <a:t>Is this another </a:t>
            </a:r>
            <a:r>
              <a:rPr b="1" i="1" dirty="0">
                <a:latin typeface="Helvetica Neue"/>
                <a:ea typeface="Helvetica Neue"/>
                <a:cs typeface="Helvetica Neue"/>
                <a:sym typeface="Helvetica Neue"/>
              </a:rPr>
              <a:t>e</a:t>
            </a:r>
            <a:r>
              <a:rPr b="1" baseline="-5999" dirty="0">
                <a:latin typeface="Helvetica Neue"/>
                <a:ea typeface="Helvetica Neue"/>
                <a:cs typeface="Helvetica Neue"/>
                <a:sym typeface="Helvetica Neue"/>
              </a:rPr>
              <a:t>1</a:t>
            </a:r>
            <a:r>
              <a:rPr dirty="0"/>
              <a:t> instance ????</a:t>
            </a:r>
          </a:p>
        </p:txBody>
      </p:sp>
      <p:sp>
        <p:nvSpPr>
          <p:cNvPr id="14" name="Entity Subsets">
            <a:extLst>
              <a:ext uri="{FF2B5EF4-FFF2-40B4-BE49-F238E27FC236}">
                <a16:creationId xmlns:a16="http://schemas.microsoft.com/office/drawing/2014/main" id="{0D3A800A-25EE-4EE0-9FD9-7C35467BD4B3}"/>
              </a:ext>
            </a:extLst>
          </p:cNvPr>
          <p:cNvSpPr txBox="1">
            <a:spLocks/>
          </p:cNvSpPr>
          <p:nvPr/>
        </p:nvSpPr>
        <p:spPr>
          <a:xfrm>
            <a:off x="1097280" y="-1476951"/>
            <a:ext cx="20320000" cy="180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marL="0" marR="0" indent="0" algn="ctr" defTabSz="584200" rtl="0" latinLnBrk="0">
              <a:lnSpc>
                <a:spcPct val="100000"/>
              </a:lnSpc>
              <a:spcBef>
                <a:spcPts val="0"/>
              </a:spcBef>
              <a:spcAft>
                <a:spcPts val="0"/>
              </a:spcAft>
              <a:buClrTx/>
              <a:buSzTx/>
              <a:buFontTx/>
              <a:buNone/>
              <a:tabLst/>
              <a:defRPr sz="5800" b="1" i="0" u="none" strike="noStrike" cap="none" spc="0" baseline="0">
                <a:solidFill>
                  <a:srgbClr val="008F00"/>
                </a:solidFill>
                <a:uFillTx/>
                <a:latin typeface="+mj-lt"/>
                <a:ea typeface="+mj-ea"/>
                <a:cs typeface="+mj-cs"/>
                <a:sym typeface="Verdana"/>
              </a:defRPr>
            </a:lvl1pPr>
            <a:lvl2pPr marL="0" marR="0" indent="228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2pPr>
            <a:lvl3pPr marL="0" marR="0" indent="457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3pPr>
            <a:lvl4pPr marL="0" marR="0" indent="685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4pPr>
            <a:lvl5pPr marL="0" marR="0" indent="9144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5pPr>
            <a:lvl6pPr marL="0" marR="0" indent="11430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6pPr>
            <a:lvl7pPr marL="0" marR="0" indent="1371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7pPr>
            <a:lvl8pPr marL="0" marR="0" indent="1600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8pPr>
            <a:lvl9pPr marL="0" marR="0" indent="1828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9pPr>
          </a:lstStyle>
          <a:p>
            <a:pPr hangingPunct="1"/>
            <a:r>
              <a:rPr lang="en-US"/>
              <a:t>Entity Subsets</a:t>
            </a:r>
          </a:p>
        </p:txBody>
      </p:sp>
      <p:sp>
        <p:nvSpPr>
          <p:cNvPr id="15" name="Slide Number">
            <a:extLst>
              <a:ext uri="{FF2B5EF4-FFF2-40B4-BE49-F238E27FC236}">
                <a16:creationId xmlns:a16="http://schemas.microsoft.com/office/drawing/2014/main" id="{77A77D1B-DF7C-4FEE-91CE-00B23E4EDE49}"/>
              </a:ext>
            </a:extLst>
          </p:cNvPr>
          <p:cNvSpPr txBox="1">
            <a:spLocks/>
          </p:cNvSpPr>
          <p:nvPr/>
        </p:nvSpPr>
        <p:spPr>
          <a:xfrm>
            <a:off x="12204150" y="12769453"/>
            <a:ext cx="607493" cy="62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9pPr>
          </a:lstStyle>
          <a:p>
            <a:fld id="{86CB4B4D-7CA3-9044-876B-883B54F8677D}" type="slidenum">
              <a:rPr lang="en-US" smtClean="0"/>
              <a:pPr/>
              <a:t>10</a:t>
            </a:fld>
            <a:endParaRPr lang="en-US"/>
          </a:p>
        </p:txBody>
      </p:sp>
      <p:pic>
        <p:nvPicPr>
          <p:cNvPr id="16" name="Image" descr="Image">
            <a:extLst>
              <a:ext uri="{FF2B5EF4-FFF2-40B4-BE49-F238E27FC236}">
                <a16:creationId xmlns:a16="http://schemas.microsoft.com/office/drawing/2014/main" id="{0C902C82-6E6C-46B1-AD14-A7AADFA51F72}"/>
              </a:ext>
            </a:extLst>
          </p:cNvPr>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18" name="Entity Set">
            <a:extLst>
              <a:ext uri="{FF2B5EF4-FFF2-40B4-BE49-F238E27FC236}">
                <a16:creationId xmlns:a16="http://schemas.microsoft.com/office/drawing/2014/main" id="{C2E59657-BB9A-4FF7-ABA5-E6DAC7249C32}"/>
              </a:ext>
            </a:extLst>
          </p:cNvPr>
          <p:cNvSpPr/>
          <p:nvPr/>
        </p:nvSpPr>
        <p:spPr>
          <a:xfrm>
            <a:off x="8355164" y="5106669"/>
            <a:ext cx="1850232" cy="750094"/>
          </a:xfrm>
          <a:prstGeom prst="rect">
            <a:avLst/>
          </a:prstGeom>
          <a:solidFill>
            <a:srgbClr val="FFFC79"/>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1">
                <a:latin typeface="Helvetica Neue"/>
                <a:ea typeface="Helvetica Neue"/>
                <a:cs typeface="Helvetica Neue"/>
                <a:sym typeface="Helvetica Neue"/>
              </a:defRPr>
            </a:lvl1pPr>
          </a:lstStyle>
          <a:p>
            <a:r>
              <a:t>Entity Set</a:t>
            </a:r>
          </a:p>
        </p:txBody>
      </p:sp>
      <p:sp>
        <p:nvSpPr>
          <p:cNvPr id="19" name="Square">
            <a:extLst>
              <a:ext uri="{FF2B5EF4-FFF2-40B4-BE49-F238E27FC236}">
                <a16:creationId xmlns:a16="http://schemas.microsoft.com/office/drawing/2014/main" id="{645DB3D5-8F28-45AC-A8E5-F26C69113D3D}"/>
              </a:ext>
            </a:extLst>
          </p:cNvPr>
          <p:cNvSpPr/>
          <p:nvPr/>
        </p:nvSpPr>
        <p:spPr>
          <a:xfrm>
            <a:off x="9268718" y="10830630"/>
            <a:ext cx="222000" cy="216236"/>
          </a:xfrm>
          <a:prstGeom prst="rect">
            <a:avLst/>
          </a:prstGeom>
          <a:solidFill>
            <a:srgbClr val="000000"/>
          </a:solidFill>
          <a:ln w="12700">
            <a:miter lim="400000"/>
          </a:ln>
        </p:spPr>
        <p:txBody>
          <a:bodyPr lIns="71437" tIns="71437" rIns="71437" bIns="71437" anchor="ctr"/>
          <a:lstStyle/>
          <a:p>
            <a:pPr>
              <a:defRPr sz="5000"/>
            </a:pPr>
            <a:endParaRPr/>
          </a:p>
        </p:txBody>
      </p:sp>
      <p:graphicFrame>
        <p:nvGraphicFramePr>
          <p:cNvPr id="4" name="Object 3">
            <a:extLst>
              <a:ext uri="{FF2B5EF4-FFF2-40B4-BE49-F238E27FC236}">
                <a16:creationId xmlns:a16="http://schemas.microsoft.com/office/drawing/2014/main" id="{FBFED760-856C-433B-9583-6FE9A1645971}"/>
              </a:ext>
            </a:extLst>
          </p:cNvPr>
          <p:cNvGraphicFramePr>
            <a:graphicFrameLocks noChangeAspect="1"/>
          </p:cNvGraphicFramePr>
          <p:nvPr>
            <p:extLst>
              <p:ext uri="{D42A27DB-BD31-4B8C-83A1-F6EECF244321}">
                <p14:modId xmlns:p14="http://schemas.microsoft.com/office/powerpoint/2010/main" val="768869376"/>
              </p:ext>
            </p:extLst>
          </p:nvPr>
        </p:nvGraphicFramePr>
        <p:xfrm>
          <a:off x="484625" y="4906328"/>
          <a:ext cx="7823159" cy="7224588"/>
        </p:xfrm>
        <a:graphic>
          <a:graphicData uri="http://schemas.openxmlformats.org/presentationml/2006/ole">
            <mc:AlternateContent xmlns:mc="http://schemas.openxmlformats.org/markup-compatibility/2006">
              <mc:Choice xmlns:v="urn:schemas-microsoft-com:vml" Requires="v">
                <p:oleObj name="Bitmap Image" r:id="rId5" imgW="5156280" imgH="3352680" progId="Paint.Picture">
                  <p:embed/>
                </p:oleObj>
              </mc:Choice>
              <mc:Fallback>
                <p:oleObj name="Bitmap Image" r:id="rId5" imgW="5156280" imgH="3352680" progId="Paint.Picture">
                  <p:embed/>
                  <p:pic>
                    <p:nvPicPr>
                      <p:cNvPr id="0" name=""/>
                      <p:cNvPicPr/>
                      <p:nvPr/>
                    </p:nvPicPr>
                    <p:blipFill>
                      <a:blip r:embed="rId6"/>
                      <a:stretch>
                        <a:fillRect/>
                      </a:stretch>
                    </p:blipFill>
                    <p:spPr>
                      <a:xfrm>
                        <a:off x="484625" y="4906328"/>
                        <a:ext cx="7823159" cy="7224588"/>
                      </a:xfrm>
                      <a:prstGeom prst="rect">
                        <a:avLst/>
                      </a:prstGeom>
                    </p:spPr>
                  </p:pic>
                </p:oleObj>
              </mc:Fallback>
            </mc:AlternateContent>
          </a:graphicData>
        </a:graphic>
      </p:graphicFrame>
    </p:spTree>
    <p:extLst>
      <p:ext uri="{BB962C8B-B14F-4D97-AF65-F5344CB8AC3E}">
        <p14:creationId xmlns:p14="http://schemas.microsoft.com/office/powerpoint/2010/main" val="386276286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54" name="Entity Subsets"/>
          <p:cNvSpPr txBox="1">
            <a:spLocks noGrp="1"/>
          </p:cNvSpPr>
          <p:nvPr>
            <p:ph type="title"/>
          </p:nvPr>
        </p:nvSpPr>
        <p:spPr>
          <a:prstGeom prst="rect">
            <a:avLst/>
          </a:prstGeom>
        </p:spPr>
        <p:txBody>
          <a:bodyPr/>
          <a:lstStyle/>
          <a:p>
            <a:r>
              <a:t>Entity Subsets</a:t>
            </a:r>
          </a:p>
        </p:txBody>
      </p:sp>
      <p:sp>
        <p:nvSpPr>
          <p:cNvPr id="255" name="Slide Number"/>
          <p:cNvSpPr txBox="1">
            <a:spLocks noGrp="1"/>
          </p:cNvSpPr>
          <p:nvPr>
            <p:ph type="sldNum" sz="quarter" idx="2"/>
          </p:nvPr>
        </p:nvSpPr>
        <p:spPr>
          <a:xfrm>
            <a:off x="12294574" y="12769453"/>
            <a:ext cx="426645" cy="6263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lstStyle>
          <a:p>
            <a:fld id="{86CB4B4D-7CA3-9044-876B-883B54F8677D}" type="slidenum">
              <a:t>11</a:t>
            </a:fld>
            <a:endParaRPr/>
          </a:p>
        </p:txBody>
      </p:sp>
      <p:pic>
        <p:nvPicPr>
          <p:cNvPr id="256"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257" name="Image" descr="Image"/>
          <p:cNvPicPr>
            <a:picLocks noChangeAspect="1"/>
          </p:cNvPicPr>
          <p:nvPr/>
        </p:nvPicPr>
        <p:blipFill>
          <a:blip r:embed="rId4"/>
          <a:stretch>
            <a:fillRect/>
          </a:stretch>
        </p:blipFill>
        <p:spPr>
          <a:xfrm>
            <a:off x="4414612" y="2446691"/>
            <a:ext cx="14393916" cy="10087075"/>
          </a:xfrm>
          <a:prstGeom prst="rect">
            <a:avLst/>
          </a:prstGeom>
          <a:ln w="12700">
            <a:miter lim="400000"/>
          </a:ln>
        </p:spPr>
      </p:pic>
      <p:sp>
        <p:nvSpPr>
          <p:cNvPr id="258" name="Entity Set"/>
          <p:cNvSpPr/>
          <p:nvPr/>
        </p:nvSpPr>
        <p:spPr>
          <a:xfrm>
            <a:off x="4536281" y="3726656"/>
            <a:ext cx="1850232" cy="750094"/>
          </a:xfrm>
          <a:prstGeom prst="rect">
            <a:avLst/>
          </a:prstGeom>
          <a:solidFill>
            <a:srgbClr val="FFFC79"/>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2200" b="1">
                <a:latin typeface="Helvetica Neue"/>
                <a:ea typeface="Helvetica Neue"/>
                <a:cs typeface="Helvetica Neue"/>
                <a:sym typeface="Helvetica Neue"/>
              </a:defRPr>
            </a:lvl1pPr>
          </a:lstStyle>
          <a:p>
            <a:r>
              <a:t>Entity Set</a:t>
            </a:r>
          </a:p>
        </p:txBody>
      </p:sp>
    </p:spTree>
    <p:extLst>
      <p:ext uri="{BB962C8B-B14F-4D97-AF65-F5344CB8AC3E}">
        <p14:creationId xmlns:p14="http://schemas.microsoft.com/office/powerpoint/2010/main" val="29287944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26" name="Subclass and Specialization"/>
          <p:cNvSpPr txBox="1">
            <a:spLocks noGrp="1"/>
          </p:cNvSpPr>
          <p:nvPr>
            <p:ph type="title"/>
          </p:nvPr>
        </p:nvSpPr>
        <p:spPr>
          <a:prstGeom prst="rect">
            <a:avLst/>
          </a:prstGeom>
        </p:spPr>
        <p:txBody>
          <a:bodyPr/>
          <a:lstStyle/>
          <a:p>
            <a:r>
              <a:t>Subclass and Specialization</a:t>
            </a:r>
          </a:p>
        </p:txBody>
      </p:sp>
      <p:sp>
        <p:nvSpPr>
          <p:cNvPr id="227" name="Slide Number"/>
          <p:cNvSpPr txBox="1">
            <a:spLocks noGrp="1"/>
          </p:cNvSpPr>
          <p:nvPr>
            <p:ph type="sldNum" sz="quarter" idx="2"/>
          </p:nvPr>
        </p:nvSpPr>
        <p:spPr>
          <a:xfrm>
            <a:off x="12126362" y="12769453"/>
            <a:ext cx="381535" cy="6263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228"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229" name="image.png" descr="image.png"/>
          <p:cNvPicPr>
            <a:picLocks/>
          </p:cNvPicPr>
          <p:nvPr/>
        </p:nvPicPr>
        <p:blipFill>
          <a:blip r:embed="rId4"/>
          <a:stretch>
            <a:fillRect/>
          </a:stretch>
        </p:blipFill>
        <p:spPr>
          <a:xfrm>
            <a:off x="3545326" y="1952624"/>
            <a:ext cx="16592553" cy="9810752"/>
          </a:xfrm>
          <a:prstGeom prst="rect">
            <a:avLst/>
          </a:prstGeom>
          <a:ln w="12700">
            <a:miter lim="400000"/>
          </a:ln>
        </p:spPr>
      </p:pic>
      <p:sp>
        <p:nvSpPr>
          <p:cNvPr id="230" name="Figure 4.1…"/>
          <p:cNvSpPr txBox="1"/>
          <p:nvPr/>
        </p:nvSpPr>
        <p:spPr>
          <a:xfrm>
            <a:off x="16662917" y="2307953"/>
            <a:ext cx="3528685" cy="216661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2600"/>
            </a:pPr>
            <a:r>
              <a:rPr b="1">
                <a:latin typeface="Helvetica Neue"/>
                <a:ea typeface="Helvetica Neue"/>
                <a:cs typeface="Helvetica Neue"/>
                <a:sym typeface="Helvetica Neue"/>
              </a:rPr>
              <a:t>Figure 4.1</a:t>
            </a:r>
            <a:r>
              <a:t> </a:t>
            </a:r>
          </a:p>
          <a:p>
            <a:pPr algn="l">
              <a:defRPr sz="2600"/>
            </a:pPr>
            <a:r>
              <a:t>EER diagram </a:t>
            </a:r>
            <a:br/>
            <a:r>
              <a:t>notation to represent subclasses and specialization.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8.2 Specialization and Generalization"/>
          <p:cNvSpPr txBox="1">
            <a:spLocks noGrp="1"/>
          </p:cNvSpPr>
          <p:nvPr>
            <p:ph type="title"/>
          </p:nvPr>
        </p:nvSpPr>
        <p:spPr>
          <a:prstGeom prst="rect">
            <a:avLst/>
          </a:prstGeom>
        </p:spPr>
        <p:txBody>
          <a:bodyPr/>
          <a:lstStyle/>
          <a:p>
            <a:r>
              <a:rPr lang="en-US" dirty="0"/>
              <a:t>4</a:t>
            </a:r>
            <a:r>
              <a:rPr dirty="0"/>
              <a:t>.2 Specialization and Generalization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37" name="Specialization and Generalization"/>
          <p:cNvSpPr txBox="1">
            <a:spLocks noGrp="1"/>
          </p:cNvSpPr>
          <p:nvPr>
            <p:ph type="title"/>
          </p:nvPr>
        </p:nvSpPr>
        <p:spPr>
          <a:prstGeom prst="rect">
            <a:avLst/>
          </a:prstGeom>
        </p:spPr>
        <p:txBody>
          <a:bodyPr/>
          <a:lstStyle/>
          <a:p>
            <a:r>
              <a:t>Specialization and Generalization</a:t>
            </a:r>
          </a:p>
        </p:txBody>
      </p:sp>
      <p:sp>
        <p:nvSpPr>
          <p:cNvPr id="238" name="Specialization…"/>
          <p:cNvSpPr txBox="1">
            <a:spLocks noGrp="1"/>
          </p:cNvSpPr>
          <p:nvPr>
            <p:ph type="body" idx="1"/>
          </p:nvPr>
        </p:nvSpPr>
        <p:spPr>
          <a:prstGeom prst="rect">
            <a:avLst/>
          </a:prstGeom>
        </p:spPr>
        <p:txBody>
          <a:bodyPr/>
          <a:lstStyle/>
          <a:p>
            <a:pPr marL="645458" indent="-645458">
              <a:buClr>
                <a:srgbClr val="941100"/>
              </a:buClr>
              <a:buChar char=""/>
              <a:defRPr b="1">
                <a:latin typeface="Arial"/>
                <a:ea typeface="Arial"/>
                <a:cs typeface="Arial"/>
                <a:sym typeface="Arial"/>
              </a:defRPr>
            </a:pPr>
            <a:r>
              <a:t>Specialization </a:t>
            </a:r>
          </a:p>
          <a:p>
            <a:pPr marL="927847" lvl="1" indent="-470647">
              <a:buClr>
                <a:srgbClr val="0085CC"/>
              </a:buClr>
              <a:buSzPct val="80000"/>
              <a:buChar char=""/>
            </a:pPr>
            <a:r>
              <a:t>Process of defining a set of </a:t>
            </a:r>
            <a:r>
              <a:rPr b="1"/>
              <a:t>subclasses</a:t>
            </a:r>
            <a:r>
              <a:t> of an entity type</a:t>
            </a:r>
          </a:p>
          <a:p>
            <a:pPr marL="927847" lvl="1" indent="-470647">
              <a:buClr>
                <a:srgbClr val="0085CC"/>
              </a:buClr>
              <a:buSzPct val="80000"/>
              <a:buChar char=""/>
            </a:pPr>
            <a:r>
              <a:t>Defined on the basis of some </a:t>
            </a:r>
            <a:r>
              <a:rPr i="1"/>
              <a:t>distinguishing characteristic</a:t>
            </a:r>
            <a:r>
              <a:t> of the entities in the superclass</a:t>
            </a:r>
          </a:p>
          <a:p>
            <a:pPr marL="645458" indent="-645458">
              <a:buClr>
                <a:srgbClr val="941100"/>
              </a:buClr>
              <a:buChar char=""/>
            </a:pPr>
            <a:r>
              <a:t>Subclass can define:</a:t>
            </a:r>
          </a:p>
          <a:p>
            <a:pPr marL="927847" lvl="1" indent="-470647">
              <a:buClr>
                <a:srgbClr val="0085CC"/>
              </a:buClr>
              <a:buSzPct val="80000"/>
              <a:buChar char=""/>
              <a:defRPr b="1">
                <a:latin typeface="Arial"/>
                <a:ea typeface="Arial"/>
                <a:cs typeface="Arial"/>
                <a:sym typeface="Arial"/>
              </a:defRPr>
            </a:pPr>
            <a:r>
              <a:t>Specific attributes	</a:t>
            </a:r>
          </a:p>
          <a:p>
            <a:pPr marL="927847" lvl="1" indent="-470647">
              <a:buClr>
                <a:srgbClr val="0085CC"/>
              </a:buClr>
              <a:buSzPct val="80000"/>
              <a:buChar char=""/>
              <a:defRPr b="1">
                <a:latin typeface="Arial"/>
                <a:ea typeface="Arial"/>
                <a:cs typeface="Arial"/>
                <a:sym typeface="Arial"/>
              </a:defRPr>
            </a:pPr>
            <a:r>
              <a:t>Specific relationship types</a:t>
            </a:r>
          </a:p>
        </p:txBody>
      </p:sp>
      <p:sp>
        <p:nvSpPr>
          <p:cNvPr id="239"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40"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82" name="Generalization"/>
          <p:cNvSpPr txBox="1">
            <a:spLocks noGrp="1"/>
          </p:cNvSpPr>
          <p:nvPr>
            <p:ph type="title"/>
          </p:nvPr>
        </p:nvSpPr>
        <p:spPr>
          <a:prstGeom prst="rect">
            <a:avLst/>
          </a:prstGeom>
        </p:spPr>
        <p:txBody>
          <a:bodyPr/>
          <a:lstStyle/>
          <a:p>
            <a:r>
              <a:t>Generalization</a:t>
            </a:r>
          </a:p>
        </p:txBody>
      </p:sp>
      <p:sp>
        <p:nvSpPr>
          <p:cNvPr id="283" name="Reverse process of specialization, which is abstraction…"/>
          <p:cNvSpPr txBox="1">
            <a:spLocks noGrp="1"/>
          </p:cNvSpPr>
          <p:nvPr>
            <p:ph type="body" idx="1"/>
          </p:nvPr>
        </p:nvSpPr>
        <p:spPr>
          <a:prstGeom prst="rect">
            <a:avLst/>
          </a:prstGeom>
        </p:spPr>
        <p:txBody>
          <a:bodyPr/>
          <a:lstStyle/>
          <a:p>
            <a:pPr marL="645458" indent="-645458">
              <a:buClr>
                <a:srgbClr val="941100"/>
              </a:buClr>
              <a:buChar char=""/>
            </a:pPr>
            <a:r>
              <a:t>Reverse process of specialization, which is abstraction</a:t>
            </a:r>
          </a:p>
          <a:p>
            <a:pPr marL="645458" indent="-645458">
              <a:buClr>
                <a:srgbClr val="941100"/>
              </a:buClr>
              <a:buChar char=""/>
            </a:pPr>
            <a:r>
              <a:rPr b="1">
                <a:latin typeface="Arial"/>
                <a:ea typeface="Arial"/>
                <a:cs typeface="Arial"/>
                <a:sym typeface="Arial"/>
              </a:rPr>
              <a:t>Generalize</a:t>
            </a:r>
            <a:r>
              <a:t> into a single </a:t>
            </a:r>
            <a:r>
              <a:rPr b="1">
                <a:latin typeface="Arial"/>
                <a:ea typeface="Arial"/>
                <a:cs typeface="Arial"/>
                <a:sym typeface="Arial"/>
              </a:rPr>
              <a:t>superclass </a:t>
            </a:r>
          </a:p>
          <a:p>
            <a:pPr marL="927847" lvl="1" indent="-470647">
              <a:buClr>
                <a:srgbClr val="0085CC"/>
              </a:buClr>
              <a:buSzPct val="80000"/>
              <a:buChar char=""/>
            </a:pPr>
            <a:r>
              <a:t>Original entity types are special subclasses</a:t>
            </a:r>
          </a:p>
          <a:p>
            <a:pPr marL="645458" indent="-645458">
              <a:buClr>
                <a:srgbClr val="941100"/>
              </a:buClr>
              <a:buChar char=""/>
              <a:defRPr b="1">
                <a:latin typeface="Arial"/>
                <a:ea typeface="Arial"/>
                <a:cs typeface="Arial"/>
                <a:sym typeface="Arial"/>
              </a:defRPr>
            </a:pPr>
            <a:r>
              <a:t>Generalization </a:t>
            </a:r>
          </a:p>
          <a:p>
            <a:pPr marL="927847" lvl="1" indent="-470647">
              <a:buClr>
                <a:srgbClr val="0085CC"/>
              </a:buClr>
              <a:buSzPct val="80000"/>
              <a:buChar char=""/>
            </a:pPr>
            <a:r>
              <a:t>Process of defining a generalized entity type from the given entity types</a:t>
            </a:r>
          </a:p>
        </p:txBody>
      </p:sp>
      <p:sp>
        <p:nvSpPr>
          <p:cNvPr id="2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285"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99" name="Generalization Example"/>
          <p:cNvSpPr txBox="1">
            <a:spLocks noGrp="1"/>
          </p:cNvSpPr>
          <p:nvPr>
            <p:ph type="title"/>
          </p:nvPr>
        </p:nvSpPr>
        <p:spPr>
          <a:prstGeom prst="rect">
            <a:avLst/>
          </a:prstGeom>
        </p:spPr>
        <p:txBody>
          <a:bodyPr/>
          <a:lstStyle/>
          <a:p>
            <a:r>
              <a:t>Generalization Example</a:t>
            </a:r>
          </a:p>
        </p:txBody>
      </p:sp>
      <p:sp>
        <p:nvSpPr>
          <p:cNvPr id="3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301"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02" name="image.tiff" descr="image.tiff"/>
          <p:cNvPicPr>
            <a:picLocks noChangeAspect="1"/>
          </p:cNvPicPr>
          <p:nvPr/>
        </p:nvPicPr>
        <p:blipFill>
          <a:blip r:embed="rId4"/>
          <a:stretch>
            <a:fillRect/>
          </a:stretch>
        </p:blipFill>
        <p:spPr>
          <a:xfrm>
            <a:off x="3583781" y="2625328"/>
            <a:ext cx="17198579" cy="9763709"/>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4.3 Constraints and Characteristics of Specialization and Generalization Hierarchies"/>
          <p:cNvSpPr txBox="1">
            <a:spLocks noGrp="1"/>
          </p:cNvSpPr>
          <p:nvPr>
            <p:ph type="title"/>
          </p:nvPr>
        </p:nvSpPr>
        <p:spPr>
          <a:prstGeom prst="rect">
            <a:avLst/>
          </a:prstGeom>
        </p:spPr>
        <p:txBody>
          <a:bodyPr/>
          <a:lstStyle/>
          <a:p>
            <a:r>
              <a:t>4.3 Constraints and Characteristics of Specialization and Generalization Hierarchies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5081240" y="1603074"/>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pic>
        <p:nvPicPr>
          <p:cNvPr id="336" name="droppedImage.png" descr="droppedImage.png"/>
          <p:cNvPicPr>
            <a:picLocks noChangeAspect="1"/>
          </p:cNvPicPr>
          <p:nvPr/>
        </p:nvPicPr>
        <p:blipFill>
          <a:blip r:embed="rId2"/>
          <a:stretch>
            <a:fillRect/>
          </a:stretch>
        </p:blipFill>
        <p:spPr>
          <a:xfrm>
            <a:off x="1026667" y="4085528"/>
            <a:ext cx="10179844" cy="3717359"/>
          </a:xfrm>
          <a:prstGeom prst="rect">
            <a:avLst/>
          </a:prstGeom>
          <a:ln w="12700">
            <a:miter lim="400000"/>
          </a:ln>
        </p:spPr>
      </p:pic>
      <p:sp>
        <p:nvSpPr>
          <p:cNvPr id="337" name="Constraints on Specialization and Generalization (cont’d.)"/>
          <p:cNvSpPr txBox="1">
            <a:spLocks noGrp="1"/>
          </p:cNvSpPr>
          <p:nvPr>
            <p:ph type="title"/>
          </p:nvPr>
        </p:nvSpPr>
        <p:spPr>
          <a:xfrm>
            <a:off x="-2115014" y="-86820"/>
            <a:ext cx="20321786" cy="1798638"/>
          </a:xfrm>
          <a:prstGeom prst="rect">
            <a:avLst/>
          </a:prstGeom>
        </p:spPr>
        <p:txBody>
          <a:bodyPr/>
          <a:lstStyle/>
          <a:p>
            <a:r>
              <a:rPr dirty="0"/>
              <a:t>Constraints on Specialization and Generalization</a:t>
            </a:r>
          </a:p>
        </p:txBody>
      </p:sp>
      <p:sp>
        <p:nvSpPr>
          <p:cNvPr id="338" name="Disjointness constraint…"/>
          <p:cNvSpPr txBox="1">
            <a:spLocks noGrp="1"/>
          </p:cNvSpPr>
          <p:nvPr>
            <p:ph type="body" idx="1"/>
          </p:nvPr>
        </p:nvSpPr>
        <p:spPr>
          <a:xfrm>
            <a:off x="0" y="2216988"/>
            <a:ext cx="22860000" cy="10108408"/>
          </a:xfrm>
          <a:prstGeom prst="rect">
            <a:avLst/>
          </a:prstGeom>
        </p:spPr>
        <p:txBody>
          <a:bodyPr/>
          <a:lstStyle>
            <a:lvl1pPr marL="645458" indent="-645458">
              <a:buClr>
                <a:srgbClr val="941100"/>
              </a:buClr>
              <a:buChar char=""/>
              <a:defRPr b="1">
                <a:latin typeface="Arial"/>
                <a:ea typeface="Arial"/>
                <a:cs typeface="Arial"/>
                <a:sym typeface="Arial"/>
              </a:defRPr>
            </a:lvl1pPr>
            <a:lvl2pPr marL="927847" indent="-470647">
              <a:buClr>
                <a:srgbClr val="0085CC"/>
              </a:buClr>
              <a:buSzPct val="80000"/>
              <a:buChar char=""/>
            </a:lvl2pPr>
          </a:lstStyle>
          <a:p>
            <a:r>
              <a:rPr dirty="0" err="1"/>
              <a:t>Disjointness</a:t>
            </a:r>
            <a:r>
              <a:rPr dirty="0"/>
              <a:t> constraint</a:t>
            </a:r>
          </a:p>
          <a:p>
            <a:pPr lvl="1"/>
            <a:r>
              <a:rPr dirty="0"/>
              <a:t>Specifies that the subclasses of the specialization must be disjoint</a:t>
            </a:r>
          </a:p>
        </p:txBody>
      </p:sp>
      <p:sp>
        <p:nvSpPr>
          <p:cNvPr id="339" name="Slide Number"/>
          <p:cNvSpPr txBox="1">
            <a:spLocks noGrp="1"/>
          </p:cNvSpPr>
          <p:nvPr>
            <p:ph type="sldNum" sz="quarter" idx="2"/>
          </p:nvPr>
        </p:nvSpPr>
        <p:spPr>
          <a:xfrm>
            <a:off x="6057165" y="12586590"/>
            <a:ext cx="607493"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340" name="Image" descr="Image"/>
          <p:cNvPicPr>
            <a:picLocks noChangeAspect="1"/>
          </p:cNvPicPr>
          <p:nvPr/>
        </p:nvPicPr>
        <p:blipFill>
          <a:blip r:embed="rId3"/>
          <a:srcRect l="22874" t="19000" r="22993" b="19329"/>
          <a:stretch>
            <a:fillRect/>
          </a:stretch>
        </p:blipFill>
        <p:spPr>
          <a:xfrm>
            <a:off x="15972033" y="396445"/>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41" name="droppedImage.png" descr="droppedImage.png"/>
          <p:cNvPicPr>
            <a:picLocks noChangeAspect="1"/>
          </p:cNvPicPr>
          <p:nvPr/>
        </p:nvPicPr>
        <p:blipFill>
          <a:blip r:embed="rId4"/>
          <a:stretch>
            <a:fillRect/>
          </a:stretch>
        </p:blipFill>
        <p:spPr>
          <a:xfrm>
            <a:off x="1758901" y="8228903"/>
            <a:ext cx="9827774" cy="3411141"/>
          </a:xfrm>
          <a:prstGeom prst="rect">
            <a:avLst/>
          </a:prstGeom>
          <a:ln w="12700">
            <a:miter lim="400000"/>
          </a:ln>
        </p:spPr>
      </p:pic>
      <p:sp>
        <p:nvSpPr>
          <p:cNvPr id="342" name="disjoint"/>
          <p:cNvSpPr/>
          <p:nvPr/>
        </p:nvSpPr>
        <p:spPr>
          <a:xfrm>
            <a:off x="6836520" y="4909042"/>
            <a:ext cx="8174038" cy="1201342"/>
          </a:xfrm>
          <a:custGeom>
            <a:avLst/>
            <a:gdLst/>
            <a:ahLst/>
            <a:cxnLst>
              <a:cxn ang="0">
                <a:pos x="wd2" y="hd2"/>
              </a:cxn>
              <a:cxn ang="5400000">
                <a:pos x="wd2" y="hd2"/>
              </a:cxn>
              <a:cxn ang="10800000">
                <a:pos x="wd2" y="hd2"/>
              </a:cxn>
              <a:cxn ang="16200000">
                <a:pos x="wd2" y="hd2"/>
              </a:cxn>
            </a:cxnLst>
            <a:rect l="0" t="0" r="r" b="b"/>
            <a:pathLst>
              <a:path w="21600" h="21600" extrusionOk="0">
                <a:moveTo>
                  <a:pt x="13955" y="0"/>
                </a:moveTo>
                <a:cubicBezTo>
                  <a:pt x="13433" y="0"/>
                  <a:pt x="13011" y="2875"/>
                  <a:pt x="13011" y="6422"/>
                </a:cubicBezTo>
                <a:lnTo>
                  <a:pt x="13011" y="9005"/>
                </a:lnTo>
                <a:lnTo>
                  <a:pt x="0" y="21600"/>
                </a:lnTo>
                <a:lnTo>
                  <a:pt x="13198" y="15363"/>
                </a:lnTo>
                <a:cubicBezTo>
                  <a:pt x="13370" y="16943"/>
                  <a:pt x="13644" y="17982"/>
                  <a:pt x="13955" y="17982"/>
                </a:cubicBezTo>
                <a:lnTo>
                  <a:pt x="20656" y="17982"/>
                </a:lnTo>
                <a:cubicBezTo>
                  <a:pt x="21177" y="17982"/>
                  <a:pt x="21600" y="15107"/>
                  <a:pt x="21600" y="11560"/>
                </a:cubicBezTo>
                <a:lnTo>
                  <a:pt x="21600" y="6422"/>
                </a:lnTo>
                <a:cubicBezTo>
                  <a:pt x="21600" y="2875"/>
                  <a:pt x="21177" y="0"/>
                  <a:pt x="20656" y="0"/>
                </a:cubicBezTo>
                <a:lnTo>
                  <a:pt x="13955" y="0"/>
                </a:lnTo>
                <a:close/>
              </a:path>
            </a:pathLst>
          </a:custGeom>
          <a:solidFill>
            <a:srgbClr val="EBEBEB"/>
          </a:solidFill>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1">
                <a:solidFill>
                  <a:srgbClr val="FF2600"/>
                </a:solidFill>
                <a:latin typeface="Helvetica Neue"/>
                <a:ea typeface="Helvetica Neue"/>
                <a:cs typeface="Helvetica Neue"/>
                <a:sym typeface="Helvetica Neue"/>
              </a:defRPr>
            </a:lvl1pPr>
          </a:lstStyle>
          <a:p>
            <a:r>
              <a:rPr dirty="0"/>
              <a:t>disjoint</a:t>
            </a:r>
          </a:p>
        </p:txBody>
      </p:sp>
      <p:sp>
        <p:nvSpPr>
          <p:cNvPr id="343" name="overlap"/>
          <p:cNvSpPr/>
          <p:nvPr/>
        </p:nvSpPr>
        <p:spPr>
          <a:xfrm>
            <a:off x="7215932" y="8603949"/>
            <a:ext cx="7794626" cy="1417639"/>
          </a:xfrm>
          <a:custGeom>
            <a:avLst/>
            <a:gdLst/>
            <a:ahLst/>
            <a:cxnLst>
              <a:cxn ang="0">
                <a:pos x="wd2" y="hd2"/>
              </a:cxn>
              <a:cxn ang="5400000">
                <a:pos x="wd2" y="hd2"/>
              </a:cxn>
              <a:cxn ang="10800000">
                <a:pos x="wd2" y="hd2"/>
              </a:cxn>
              <a:cxn ang="16200000">
                <a:pos x="wd2" y="hd2"/>
              </a:cxn>
            </a:cxnLst>
            <a:rect l="0" t="0" r="r" b="b"/>
            <a:pathLst>
              <a:path w="21600" h="21600" extrusionOk="0">
                <a:moveTo>
                  <a:pt x="13582" y="0"/>
                </a:moveTo>
                <a:cubicBezTo>
                  <a:pt x="13036" y="0"/>
                  <a:pt x="12593" y="2437"/>
                  <a:pt x="12593" y="5442"/>
                </a:cubicBezTo>
                <a:lnTo>
                  <a:pt x="12593" y="7885"/>
                </a:lnTo>
                <a:lnTo>
                  <a:pt x="0" y="21600"/>
                </a:lnTo>
                <a:lnTo>
                  <a:pt x="12824" y="13243"/>
                </a:lnTo>
                <a:cubicBezTo>
                  <a:pt x="13005" y="14450"/>
                  <a:pt x="13275" y="15239"/>
                  <a:pt x="13582" y="15239"/>
                </a:cubicBezTo>
                <a:lnTo>
                  <a:pt x="20610" y="15239"/>
                </a:lnTo>
                <a:cubicBezTo>
                  <a:pt x="21157" y="15239"/>
                  <a:pt x="21600" y="12802"/>
                  <a:pt x="21600" y="9796"/>
                </a:cubicBezTo>
                <a:lnTo>
                  <a:pt x="21600" y="5442"/>
                </a:lnTo>
                <a:cubicBezTo>
                  <a:pt x="21600" y="2437"/>
                  <a:pt x="21157" y="0"/>
                  <a:pt x="20610" y="0"/>
                </a:cubicBezTo>
                <a:lnTo>
                  <a:pt x="13582" y="0"/>
                </a:lnTo>
                <a:close/>
              </a:path>
            </a:pathLst>
          </a:custGeom>
          <a:solidFill>
            <a:srgbClr val="EBEBEB"/>
          </a:solidFill>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1">
                <a:solidFill>
                  <a:srgbClr val="FF2600"/>
                </a:solidFill>
                <a:latin typeface="Helvetica Neue"/>
                <a:ea typeface="Helvetica Neue"/>
                <a:cs typeface="Helvetica Neue"/>
                <a:sym typeface="Helvetica Neue"/>
              </a:defRPr>
            </a:lvl1pPr>
          </a:lstStyle>
          <a:p>
            <a:r>
              <a:t>overlap</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55" name="Constraints on Specialization and Generalization (cont’d.)"/>
          <p:cNvSpPr txBox="1">
            <a:spLocks noGrp="1"/>
          </p:cNvSpPr>
          <p:nvPr>
            <p:ph type="title"/>
          </p:nvPr>
        </p:nvSpPr>
        <p:spPr>
          <a:prstGeom prst="rect">
            <a:avLst/>
          </a:prstGeom>
        </p:spPr>
        <p:txBody>
          <a:bodyPr/>
          <a:lstStyle/>
          <a:p>
            <a:r>
              <a:rPr sz="4400" dirty="0"/>
              <a:t>Constraints on Specialization and Generalization (cont’d.)</a:t>
            </a:r>
          </a:p>
        </p:txBody>
      </p:sp>
      <p:sp>
        <p:nvSpPr>
          <p:cNvPr id="356" name="Completeness (or totalness) constraint…"/>
          <p:cNvSpPr txBox="1">
            <a:spLocks noGrp="1"/>
          </p:cNvSpPr>
          <p:nvPr>
            <p:ph type="body" idx="1"/>
          </p:nvPr>
        </p:nvSpPr>
        <p:spPr>
          <a:prstGeom prst="rect">
            <a:avLst/>
          </a:prstGeom>
        </p:spPr>
        <p:txBody>
          <a:bodyPr/>
          <a:lstStyle/>
          <a:p>
            <a:pPr marL="645458" indent="-645458">
              <a:buClr>
                <a:srgbClr val="941100"/>
              </a:buClr>
              <a:buChar char=""/>
            </a:pPr>
            <a:r>
              <a:rPr b="1">
                <a:latin typeface="Arial"/>
                <a:ea typeface="Arial"/>
                <a:cs typeface="Arial"/>
                <a:sym typeface="Arial"/>
              </a:rPr>
              <a:t>Completeness</a:t>
            </a:r>
            <a:r>
              <a:t> (or </a:t>
            </a:r>
            <a:r>
              <a:rPr b="1">
                <a:latin typeface="Arial"/>
                <a:ea typeface="Arial"/>
                <a:cs typeface="Arial"/>
                <a:sym typeface="Arial"/>
              </a:rPr>
              <a:t>totalness</a:t>
            </a:r>
            <a:r>
              <a:t>) </a:t>
            </a:r>
            <a:r>
              <a:rPr b="1">
                <a:latin typeface="Arial"/>
                <a:ea typeface="Arial"/>
                <a:cs typeface="Arial"/>
                <a:sym typeface="Arial"/>
              </a:rPr>
              <a:t>constraint</a:t>
            </a:r>
          </a:p>
          <a:p>
            <a:pPr marL="927847" lvl="1" indent="-470647">
              <a:buClr>
                <a:srgbClr val="0085CC"/>
              </a:buClr>
              <a:buSzPct val="80000"/>
              <a:buChar char=""/>
            </a:pPr>
            <a:r>
              <a:t>May be </a:t>
            </a:r>
            <a:r>
              <a:rPr b="1">
                <a:latin typeface="Arial"/>
                <a:ea typeface="Arial"/>
                <a:cs typeface="Arial"/>
                <a:sym typeface="Arial"/>
              </a:rPr>
              <a:t>total</a:t>
            </a:r>
            <a:r>
              <a:t> or </a:t>
            </a:r>
            <a:r>
              <a:rPr b="1">
                <a:latin typeface="Arial"/>
                <a:ea typeface="Arial"/>
                <a:cs typeface="Arial"/>
                <a:sym typeface="Arial"/>
              </a:rPr>
              <a:t>partial</a:t>
            </a:r>
          </a:p>
          <a:p>
            <a:pPr marL="645458" indent="-645458">
              <a:buClr>
                <a:srgbClr val="941100"/>
              </a:buClr>
              <a:buChar char=""/>
            </a:pPr>
            <a:r>
              <a:t>Disjointness and completeness constraints are independent</a:t>
            </a:r>
          </a:p>
        </p:txBody>
      </p:sp>
      <p:sp>
        <p:nvSpPr>
          <p:cNvPr id="3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358"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59" name="droppedImage.png" descr="droppedImage.png"/>
          <p:cNvPicPr>
            <a:picLocks noChangeAspect="1"/>
          </p:cNvPicPr>
          <p:nvPr/>
        </p:nvPicPr>
        <p:blipFill>
          <a:blip r:embed="rId4"/>
          <a:stretch>
            <a:fillRect/>
          </a:stretch>
        </p:blipFill>
        <p:spPr>
          <a:xfrm>
            <a:off x="4264498" y="6161484"/>
            <a:ext cx="15841267" cy="5951922"/>
          </a:xfrm>
          <a:prstGeom prst="rect">
            <a:avLst/>
          </a:prstGeom>
          <a:ln w="12700">
            <a:miter lim="400000"/>
          </a:ln>
        </p:spPr>
      </p:pic>
      <p:sp>
        <p:nvSpPr>
          <p:cNvPr id="360" name="total participation"/>
          <p:cNvSpPr/>
          <p:nvPr/>
        </p:nvSpPr>
        <p:spPr>
          <a:xfrm>
            <a:off x="11133137" y="6679406"/>
            <a:ext cx="5648723" cy="1439863"/>
          </a:xfrm>
          <a:custGeom>
            <a:avLst/>
            <a:gdLst/>
            <a:ahLst/>
            <a:cxnLst>
              <a:cxn ang="0">
                <a:pos x="wd2" y="hd2"/>
              </a:cxn>
              <a:cxn ang="5400000">
                <a:pos x="wd2" y="hd2"/>
              </a:cxn>
              <a:cxn ang="10800000">
                <a:pos x="wd2" y="hd2"/>
              </a:cxn>
              <a:cxn ang="16200000">
                <a:pos x="wd2" y="hd2"/>
              </a:cxn>
            </a:cxnLst>
            <a:rect l="0" t="0" r="r" b="b"/>
            <a:pathLst>
              <a:path w="21600" h="21600" extrusionOk="0">
                <a:moveTo>
                  <a:pt x="11356" y="0"/>
                </a:moveTo>
                <a:cubicBezTo>
                  <a:pt x="10602" y="0"/>
                  <a:pt x="9990" y="2399"/>
                  <a:pt x="9990" y="5358"/>
                </a:cubicBezTo>
                <a:lnTo>
                  <a:pt x="9990" y="12586"/>
                </a:lnTo>
                <a:lnTo>
                  <a:pt x="0" y="21600"/>
                </a:lnTo>
                <a:lnTo>
                  <a:pt x="10314" y="17885"/>
                </a:lnTo>
                <a:cubicBezTo>
                  <a:pt x="10564" y="19060"/>
                  <a:pt x="10935" y="19826"/>
                  <a:pt x="11356" y="19826"/>
                </a:cubicBezTo>
                <a:lnTo>
                  <a:pt x="20234" y="19826"/>
                </a:lnTo>
                <a:cubicBezTo>
                  <a:pt x="20988" y="19826"/>
                  <a:pt x="21600" y="17427"/>
                  <a:pt x="21600" y="14467"/>
                </a:cubicBezTo>
                <a:lnTo>
                  <a:pt x="21600" y="5358"/>
                </a:lnTo>
                <a:cubicBezTo>
                  <a:pt x="21600" y="2399"/>
                  <a:pt x="20988" y="0"/>
                  <a:pt x="20234" y="0"/>
                </a:cubicBezTo>
                <a:lnTo>
                  <a:pt x="11356" y="0"/>
                </a:lnTo>
                <a:close/>
              </a:path>
            </a:pathLst>
          </a:custGeom>
          <a:solidFill>
            <a:srgbClr val="EBEBEB"/>
          </a:solidFill>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200" b="1">
                <a:solidFill>
                  <a:srgbClr val="FF2600"/>
                </a:solidFill>
                <a:latin typeface="Helvetica Neue"/>
                <a:ea typeface="Helvetica Neue"/>
                <a:cs typeface="Helvetica Neue"/>
                <a:sym typeface="Helvetica Neue"/>
              </a:defRPr>
            </a:lvl1pPr>
          </a:lstStyle>
          <a:p>
            <a:r>
              <a:t>total participation</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84" name="Chapter 4 Outline"/>
          <p:cNvSpPr txBox="1">
            <a:spLocks noGrp="1"/>
          </p:cNvSpPr>
          <p:nvPr>
            <p:ph type="title"/>
          </p:nvPr>
        </p:nvSpPr>
        <p:spPr>
          <a:prstGeom prst="rect">
            <a:avLst/>
          </a:prstGeom>
        </p:spPr>
        <p:txBody>
          <a:bodyPr/>
          <a:lstStyle/>
          <a:p>
            <a:r>
              <a:rPr dirty="0"/>
              <a:t>Chapter 4 Outline</a:t>
            </a:r>
          </a:p>
        </p:txBody>
      </p:sp>
      <p:sp>
        <p:nvSpPr>
          <p:cNvPr id="185" name="4.1 – Subtypes, Supertypes, and Inheritance…"/>
          <p:cNvSpPr txBox="1">
            <a:spLocks noGrp="1"/>
          </p:cNvSpPr>
          <p:nvPr>
            <p:ph type="body" idx="1"/>
          </p:nvPr>
        </p:nvSpPr>
        <p:spPr>
          <a:prstGeom prst="rect">
            <a:avLst/>
          </a:prstGeom>
        </p:spPr>
        <p:txBody>
          <a:bodyPr/>
          <a:lstStyle/>
          <a:p>
            <a:pPr marL="645458" indent="-645458">
              <a:spcBef>
                <a:spcPts val="6700"/>
              </a:spcBef>
              <a:buClr>
                <a:srgbClr val="941100"/>
              </a:buClr>
              <a:buChar char=""/>
            </a:pPr>
            <a:r>
              <a:rPr dirty="0"/>
              <a:t>4.1 – Subtypes, Supertypes, and Inheritance</a:t>
            </a:r>
          </a:p>
          <a:p>
            <a:pPr marL="645458" indent="-645458">
              <a:spcBef>
                <a:spcPts val="6700"/>
              </a:spcBef>
              <a:buClr>
                <a:srgbClr val="941100"/>
              </a:buClr>
              <a:buChar char=""/>
            </a:pPr>
            <a:r>
              <a:rPr dirty="0"/>
              <a:t>4.2 – Specialization and Generalization</a:t>
            </a:r>
          </a:p>
          <a:p>
            <a:pPr marL="645458" indent="-645458">
              <a:spcBef>
                <a:spcPts val="6700"/>
              </a:spcBef>
              <a:buClr>
                <a:srgbClr val="941100"/>
              </a:buClr>
              <a:buChar char=""/>
            </a:pPr>
            <a:r>
              <a:rPr dirty="0"/>
              <a:t>4.3 – Constraints and Characteristics of Specialization and Generalization Hierarchies</a:t>
            </a:r>
          </a:p>
          <a:p>
            <a:pPr marL="645458" indent="-645458">
              <a:spcBef>
                <a:spcPts val="6700"/>
              </a:spcBef>
              <a:buClr>
                <a:srgbClr val="941100"/>
              </a:buClr>
              <a:buChar char=""/>
            </a:pPr>
            <a:r>
              <a:rPr dirty="0"/>
              <a:t>4.4 – Modeling of UNION Types Using Categories</a:t>
            </a:r>
          </a:p>
        </p:txBody>
      </p:sp>
      <p:sp>
        <p:nvSpPr>
          <p:cNvPr id="186"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8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65" name="Specialization and Generalization Hierarchies and Lattices"/>
          <p:cNvSpPr txBox="1">
            <a:spLocks noGrp="1"/>
          </p:cNvSpPr>
          <p:nvPr>
            <p:ph type="title"/>
          </p:nvPr>
        </p:nvSpPr>
        <p:spPr>
          <a:xfrm>
            <a:off x="762000" y="5159"/>
            <a:ext cx="23352642" cy="1798638"/>
          </a:xfrm>
          <a:prstGeom prst="rect">
            <a:avLst/>
          </a:prstGeom>
        </p:spPr>
        <p:txBody>
          <a:bodyPr/>
          <a:lstStyle/>
          <a:p>
            <a:r>
              <a:rPr sz="4400" dirty="0"/>
              <a:t>Specialization and Generalization Hierarchies</a:t>
            </a:r>
            <a:br>
              <a:rPr sz="4400" dirty="0"/>
            </a:br>
            <a:r>
              <a:rPr sz="4400" dirty="0"/>
              <a:t>and Lattices</a:t>
            </a:r>
          </a:p>
        </p:txBody>
      </p:sp>
      <p:sp>
        <p:nvSpPr>
          <p:cNvPr id="366" name="Specialization hierarchy…"/>
          <p:cNvSpPr txBox="1">
            <a:spLocks noGrp="1"/>
          </p:cNvSpPr>
          <p:nvPr>
            <p:ph type="body" idx="1"/>
          </p:nvPr>
        </p:nvSpPr>
        <p:spPr>
          <a:xfrm>
            <a:off x="877344" y="2678781"/>
            <a:ext cx="22860000" cy="10108408"/>
          </a:xfrm>
          <a:prstGeom prst="rect">
            <a:avLst/>
          </a:prstGeom>
        </p:spPr>
        <p:txBody>
          <a:bodyPr/>
          <a:lstStyle/>
          <a:p>
            <a:pPr marL="645458" indent="-645458">
              <a:buClr>
                <a:srgbClr val="941100"/>
              </a:buClr>
              <a:buChar char=""/>
              <a:defRPr b="1">
                <a:latin typeface="Arial"/>
                <a:ea typeface="Arial"/>
                <a:cs typeface="Arial"/>
                <a:sym typeface="Arial"/>
              </a:defRPr>
            </a:pPr>
            <a:r>
              <a:rPr dirty="0"/>
              <a:t>Specialization hierarchy </a:t>
            </a:r>
          </a:p>
          <a:p>
            <a:pPr marL="927847" lvl="1" indent="-470647">
              <a:buClr>
                <a:srgbClr val="0085CC"/>
              </a:buClr>
              <a:buSzPct val="80000"/>
              <a:buChar char=""/>
            </a:pPr>
            <a:r>
              <a:rPr dirty="0"/>
              <a:t>Every subclass participates as a subclass in only one class/subclass relationship</a:t>
            </a:r>
          </a:p>
          <a:p>
            <a:pPr marL="927847" lvl="1" indent="-470647">
              <a:buClr>
                <a:srgbClr val="0085CC"/>
              </a:buClr>
              <a:buSzPct val="80000"/>
              <a:buChar char=""/>
            </a:pPr>
            <a:r>
              <a:rPr dirty="0"/>
              <a:t>Results in a </a:t>
            </a:r>
            <a:r>
              <a:rPr b="1" dirty="0">
                <a:latin typeface="Arial"/>
                <a:ea typeface="Arial"/>
                <a:cs typeface="Arial"/>
                <a:sym typeface="Arial"/>
              </a:rPr>
              <a:t>tree structure </a:t>
            </a:r>
            <a:r>
              <a:rPr dirty="0"/>
              <a:t>or </a:t>
            </a:r>
            <a:r>
              <a:rPr b="1" dirty="0">
                <a:latin typeface="Arial"/>
                <a:ea typeface="Arial"/>
                <a:cs typeface="Arial"/>
                <a:sym typeface="Arial"/>
              </a:rPr>
              <a:t>strict hierarchy</a:t>
            </a:r>
          </a:p>
          <a:p>
            <a:pPr marL="645458" indent="-645458">
              <a:buClr>
                <a:srgbClr val="941100"/>
              </a:buClr>
              <a:buChar char=""/>
              <a:defRPr b="1">
                <a:latin typeface="Arial"/>
                <a:ea typeface="Arial"/>
                <a:cs typeface="Arial"/>
                <a:sym typeface="Arial"/>
              </a:defRPr>
            </a:pPr>
            <a:r>
              <a:rPr dirty="0"/>
              <a:t>Specialization lattice</a:t>
            </a:r>
          </a:p>
          <a:p>
            <a:pPr marL="927847" lvl="1" indent="-470647">
              <a:buClr>
                <a:srgbClr val="0085CC"/>
              </a:buClr>
              <a:buSzPct val="80000"/>
              <a:buChar char=""/>
            </a:pPr>
            <a:r>
              <a:rPr dirty="0"/>
              <a:t>Subclass can be a subclass in more than one class/subclass relationship (i.e. </a:t>
            </a:r>
            <a:r>
              <a:rPr b="1" dirty="0">
                <a:latin typeface="Arial"/>
                <a:ea typeface="Arial"/>
                <a:cs typeface="Arial"/>
                <a:sym typeface="Arial"/>
              </a:rPr>
              <a:t>multiple inheritance</a:t>
            </a:r>
            <a:r>
              <a:rPr dirty="0"/>
              <a:t>)</a:t>
            </a:r>
          </a:p>
        </p:txBody>
      </p:sp>
      <p:sp>
        <p:nvSpPr>
          <p:cNvPr id="3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pic>
        <p:nvPicPr>
          <p:cNvPr id="368"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73" name="Specialization and Generalization Hierarchies and Lattices"/>
          <p:cNvSpPr txBox="1">
            <a:spLocks noGrp="1"/>
          </p:cNvSpPr>
          <p:nvPr>
            <p:ph type="title"/>
          </p:nvPr>
        </p:nvSpPr>
        <p:spPr>
          <a:xfrm>
            <a:off x="761999" y="0"/>
            <a:ext cx="22860001" cy="1803797"/>
          </a:xfrm>
          <a:prstGeom prst="rect">
            <a:avLst/>
          </a:prstGeom>
        </p:spPr>
        <p:txBody>
          <a:bodyPr/>
          <a:lstStyle/>
          <a:p>
            <a:r>
              <a:rPr sz="4400" dirty="0"/>
              <a:t>Specialization and Generalization Hierarchies</a:t>
            </a:r>
            <a:br>
              <a:rPr sz="4400" dirty="0"/>
            </a:br>
            <a:r>
              <a:rPr sz="4400" dirty="0"/>
              <a:t>and Lattices</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37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76" name="image.tiff" descr="image.tiff"/>
          <p:cNvPicPr>
            <a:picLocks noChangeAspect="1"/>
          </p:cNvPicPr>
          <p:nvPr/>
        </p:nvPicPr>
        <p:blipFill>
          <a:blip r:embed="rId3"/>
          <a:stretch>
            <a:fillRect/>
          </a:stretch>
        </p:blipFill>
        <p:spPr>
          <a:xfrm>
            <a:off x="2554538" y="2354350"/>
            <a:ext cx="18691732" cy="8154020"/>
          </a:xfrm>
          <a:prstGeom prst="rect">
            <a:avLst/>
          </a:prstGeom>
          <a:ln w="12700">
            <a:miter lim="400000"/>
          </a:ln>
        </p:spPr>
      </p:pic>
      <p:sp>
        <p:nvSpPr>
          <p:cNvPr id="377" name="partial"/>
          <p:cNvSpPr txBox="1"/>
          <p:nvPr/>
        </p:nvSpPr>
        <p:spPr>
          <a:xfrm>
            <a:off x="8535975" y="3929298"/>
            <a:ext cx="1884348" cy="82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400" b="1">
                <a:solidFill>
                  <a:srgbClr val="FF2600"/>
                </a:solidFill>
                <a:latin typeface="Helvetica Neue"/>
                <a:ea typeface="Helvetica Neue"/>
                <a:cs typeface="Helvetica Neue"/>
                <a:sym typeface="Helvetica Neue"/>
              </a:defRPr>
            </a:lvl1pPr>
          </a:lstStyle>
          <a:p>
            <a:r>
              <a:rPr dirty="0"/>
              <a:t>partial</a:t>
            </a:r>
          </a:p>
        </p:txBody>
      </p:sp>
      <p:sp>
        <p:nvSpPr>
          <p:cNvPr id="378" name="total"/>
          <p:cNvSpPr txBox="1"/>
          <p:nvPr/>
        </p:nvSpPr>
        <p:spPr>
          <a:xfrm>
            <a:off x="15014039" y="4342048"/>
            <a:ext cx="1387721" cy="82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4400" b="1">
                <a:solidFill>
                  <a:srgbClr val="FF2600"/>
                </a:solidFill>
                <a:latin typeface="Helvetica Neue"/>
                <a:ea typeface="Helvetica Neue"/>
                <a:cs typeface="Helvetica Neue"/>
                <a:sym typeface="Helvetica Neue"/>
              </a:defRPr>
            </a:lvl1pPr>
          </a:lstStyle>
          <a:p>
            <a:r>
              <a:rPr dirty="0"/>
              <a:t>total</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44" name="Specialization and Generalization Hierarchies and Lattices (cont’d.)"/>
          <p:cNvSpPr txBox="1">
            <a:spLocks noGrp="1"/>
          </p:cNvSpPr>
          <p:nvPr>
            <p:ph type="title"/>
          </p:nvPr>
        </p:nvSpPr>
        <p:spPr>
          <a:prstGeom prst="rect">
            <a:avLst/>
          </a:prstGeom>
        </p:spPr>
        <p:txBody>
          <a:bodyPr/>
          <a:lstStyle/>
          <a:p>
            <a:r>
              <a:t>Specialization and Generalization Hierarchies</a:t>
            </a:r>
            <a:br/>
            <a:r>
              <a:t>and Lattices (cont’d.)</a:t>
            </a:r>
          </a:p>
        </p:txBody>
      </p:sp>
      <p:sp>
        <p:nvSpPr>
          <p:cNvPr id="445" name="Multiple inheritance…"/>
          <p:cNvSpPr txBox="1">
            <a:spLocks noGrp="1"/>
          </p:cNvSpPr>
          <p:nvPr>
            <p:ph type="body" idx="1"/>
          </p:nvPr>
        </p:nvSpPr>
        <p:spPr>
          <a:prstGeom prst="rect">
            <a:avLst/>
          </a:prstGeom>
        </p:spPr>
        <p:txBody>
          <a:bodyPr/>
          <a:lstStyle/>
          <a:p>
            <a:pPr marL="645458" indent="-645458">
              <a:buClr>
                <a:srgbClr val="941100"/>
              </a:buClr>
              <a:buChar char=""/>
              <a:defRPr b="1">
                <a:latin typeface="Arial"/>
                <a:ea typeface="Arial"/>
                <a:cs typeface="Arial"/>
                <a:sym typeface="Arial"/>
              </a:defRPr>
            </a:pPr>
            <a:r>
              <a:t>Multiple inheritance</a:t>
            </a:r>
          </a:p>
          <a:p>
            <a:pPr marL="927847" lvl="1" indent="-470647">
              <a:buClr>
                <a:srgbClr val="0085CC"/>
              </a:buClr>
              <a:buSzPct val="80000"/>
              <a:buChar char=""/>
            </a:pPr>
            <a:r>
              <a:t>Subclass with more than one superclass</a:t>
            </a:r>
          </a:p>
          <a:p>
            <a:pPr marL="927847" lvl="1" indent="-470647">
              <a:buClr>
                <a:srgbClr val="0085CC"/>
              </a:buClr>
              <a:buSzPct val="80000"/>
              <a:buChar char=""/>
            </a:pPr>
            <a:r>
              <a:t>If attribute (or relationship) originating in the same superclass inherited more than once via different paths in lattice</a:t>
            </a:r>
          </a:p>
          <a:p>
            <a:pPr marL="1257300" lvl="2" indent="-342900">
              <a:buClr>
                <a:srgbClr val="000000"/>
              </a:buClr>
              <a:buFont typeface="Arial"/>
              <a:buChar char="•"/>
            </a:pPr>
            <a:r>
              <a:t>Included only once in shared subclass</a:t>
            </a:r>
          </a:p>
          <a:p>
            <a:pPr marL="645458" indent="-645458">
              <a:buClr>
                <a:srgbClr val="941100"/>
              </a:buClr>
              <a:buChar char=""/>
              <a:defRPr b="1">
                <a:latin typeface="Arial"/>
                <a:ea typeface="Arial"/>
                <a:cs typeface="Arial"/>
                <a:sym typeface="Arial"/>
              </a:defRPr>
            </a:pPr>
            <a:r>
              <a:t>Single inheritance</a:t>
            </a:r>
          </a:p>
          <a:p>
            <a:pPr marL="927847" lvl="1" indent="-470647">
              <a:buClr>
                <a:srgbClr val="0085CC"/>
              </a:buClr>
              <a:buSzPct val="80000"/>
              <a:buChar char=""/>
            </a:pPr>
            <a:r>
              <a:t>Some models and languages limited to single inheritance</a:t>
            </a:r>
          </a:p>
        </p:txBody>
      </p:sp>
      <p:sp>
        <p:nvSpPr>
          <p:cNvPr id="4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447"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extLst>
      <p:ext uri="{BB962C8B-B14F-4D97-AF65-F5344CB8AC3E}">
        <p14:creationId xmlns:p14="http://schemas.microsoft.com/office/powerpoint/2010/main" val="39244787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81" name="Constraints on Specialization and Generalization"/>
          <p:cNvSpPr txBox="1">
            <a:spLocks noGrp="1"/>
          </p:cNvSpPr>
          <p:nvPr>
            <p:ph type="title"/>
          </p:nvPr>
        </p:nvSpPr>
        <p:spPr>
          <a:prstGeom prst="rect">
            <a:avLst/>
          </a:prstGeom>
        </p:spPr>
        <p:txBody>
          <a:bodyPr/>
          <a:lstStyle/>
          <a:p>
            <a:r>
              <a:rPr sz="4400" dirty="0"/>
              <a:t>Constraints on Specialization and Generalization</a:t>
            </a:r>
          </a:p>
        </p:txBody>
      </p:sp>
      <p:sp>
        <p:nvSpPr>
          <p:cNvPr id="382" name="May be several or one subclass…"/>
          <p:cNvSpPr txBox="1">
            <a:spLocks noGrp="1"/>
          </p:cNvSpPr>
          <p:nvPr>
            <p:ph type="body" idx="1"/>
          </p:nvPr>
        </p:nvSpPr>
        <p:spPr>
          <a:prstGeom prst="rect">
            <a:avLst/>
          </a:prstGeom>
        </p:spPr>
        <p:txBody>
          <a:bodyPr/>
          <a:lstStyle/>
          <a:p>
            <a:pPr marL="645458" indent="-645458">
              <a:buClr>
                <a:srgbClr val="941100"/>
              </a:buClr>
              <a:buChar char=""/>
            </a:pPr>
            <a:r>
              <a:rPr dirty="0"/>
              <a:t>Determine entity subtype:</a:t>
            </a:r>
          </a:p>
          <a:p>
            <a:pPr marL="927847" lvl="1" indent="-470647">
              <a:buClr>
                <a:srgbClr val="0085CC"/>
              </a:buClr>
              <a:buSzPct val="80000"/>
              <a:buChar char=""/>
            </a:pPr>
            <a:r>
              <a:rPr b="1" dirty="0">
                <a:latin typeface="Arial"/>
                <a:ea typeface="Arial"/>
                <a:cs typeface="Arial"/>
                <a:sym typeface="Arial"/>
              </a:rPr>
              <a:t>Predicate-defined</a:t>
            </a:r>
            <a:r>
              <a:rPr dirty="0"/>
              <a:t> (or </a:t>
            </a:r>
            <a:r>
              <a:rPr b="1" dirty="0">
                <a:latin typeface="Arial"/>
                <a:ea typeface="Arial"/>
                <a:cs typeface="Arial"/>
                <a:sym typeface="Arial"/>
              </a:rPr>
              <a:t>condition-defined</a:t>
            </a:r>
            <a:r>
              <a:rPr dirty="0"/>
              <a:t>) </a:t>
            </a:r>
            <a:r>
              <a:rPr b="1" dirty="0">
                <a:latin typeface="Arial"/>
                <a:ea typeface="Arial"/>
                <a:cs typeface="Arial"/>
                <a:sym typeface="Arial"/>
              </a:rPr>
              <a:t>subclasses</a:t>
            </a:r>
          </a:p>
          <a:p>
            <a:pPr marL="927847" lvl="1" indent="-470647">
              <a:buClr>
                <a:srgbClr val="0085CC"/>
              </a:buClr>
              <a:buSzPct val="80000"/>
              <a:buChar char=""/>
              <a:defRPr b="1">
                <a:latin typeface="Arial"/>
                <a:ea typeface="Arial"/>
                <a:cs typeface="Arial"/>
                <a:sym typeface="Arial"/>
              </a:defRPr>
            </a:pPr>
            <a:r>
              <a:rPr dirty="0"/>
              <a:t>Attribute-defined specialization</a:t>
            </a:r>
          </a:p>
          <a:p>
            <a:pPr marL="927847" lvl="1" indent="-470647">
              <a:buClr>
                <a:srgbClr val="0085CC"/>
              </a:buClr>
              <a:buSzPct val="80000"/>
              <a:buChar char=""/>
              <a:defRPr b="1">
                <a:latin typeface="Arial"/>
                <a:ea typeface="Arial"/>
                <a:cs typeface="Arial"/>
                <a:sym typeface="Arial"/>
              </a:defRPr>
            </a:pPr>
            <a:r>
              <a:rPr dirty="0"/>
              <a:t>User-defined</a:t>
            </a:r>
          </a:p>
        </p:txBody>
      </p:sp>
      <p:sp>
        <p:nvSpPr>
          <p:cNvPr id="3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384"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00" name="Constraints on Specialization and Generalization"/>
          <p:cNvSpPr txBox="1">
            <a:spLocks noGrp="1"/>
          </p:cNvSpPr>
          <p:nvPr>
            <p:ph type="title"/>
          </p:nvPr>
        </p:nvSpPr>
        <p:spPr>
          <a:prstGeom prst="rect">
            <a:avLst/>
          </a:prstGeom>
        </p:spPr>
        <p:txBody>
          <a:bodyPr/>
          <a:lstStyle/>
          <a:p>
            <a:r>
              <a:rPr sz="4400" dirty="0"/>
              <a:t>Constraints on Specialization and Generalization</a:t>
            </a:r>
          </a:p>
        </p:txBody>
      </p:sp>
      <p:sp>
        <p:nvSpPr>
          <p:cNvPr id="401" name="May be several or one subclass…"/>
          <p:cNvSpPr txBox="1">
            <a:spLocks noGrp="1"/>
          </p:cNvSpPr>
          <p:nvPr>
            <p:ph type="body" idx="1"/>
          </p:nvPr>
        </p:nvSpPr>
        <p:spPr>
          <a:xfrm>
            <a:off x="646656" y="1803796"/>
            <a:ext cx="22860000" cy="10108408"/>
          </a:xfrm>
          <a:prstGeom prst="rect">
            <a:avLst/>
          </a:prstGeom>
        </p:spPr>
        <p:txBody>
          <a:bodyPr/>
          <a:lstStyle/>
          <a:p>
            <a:pPr marL="645458" indent="-645458">
              <a:buClr>
                <a:srgbClr val="941100"/>
              </a:buClr>
              <a:buChar char=""/>
            </a:pPr>
            <a:r>
              <a:rPr dirty="0"/>
              <a:t>Determine entity subtype:</a:t>
            </a:r>
          </a:p>
          <a:p>
            <a:pPr marL="927847" lvl="1" indent="-470647">
              <a:buClr>
                <a:srgbClr val="0085CC"/>
              </a:buClr>
              <a:buSzPct val="80000"/>
              <a:buChar char=""/>
            </a:pPr>
            <a:r>
              <a:rPr b="1" dirty="0">
                <a:latin typeface="Arial"/>
                <a:ea typeface="Arial"/>
                <a:cs typeface="Arial"/>
                <a:sym typeface="Arial"/>
              </a:rPr>
              <a:t>Predicate-defined</a:t>
            </a:r>
            <a:r>
              <a:rPr dirty="0"/>
              <a:t> (or </a:t>
            </a:r>
            <a:r>
              <a:rPr b="1" dirty="0">
                <a:latin typeface="Arial"/>
                <a:ea typeface="Arial"/>
                <a:cs typeface="Arial"/>
                <a:sym typeface="Arial"/>
              </a:rPr>
              <a:t>condition-defined</a:t>
            </a:r>
            <a:r>
              <a:rPr dirty="0"/>
              <a:t>) </a:t>
            </a:r>
            <a:r>
              <a:rPr b="1" dirty="0">
                <a:latin typeface="Arial"/>
                <a:ea typeface="Arial"/>
                <a:cs typeface="Arial"/>
                <a:sym typeface="Arial"/>
              </a:rPr>
              <a:t>subclasses</a:t>
            </a:r>
          </a:p>
        </p:txBody>
      </p:sp>
      <p:sp>
        <p:nvSpPr>
          <p:cNvPr id="4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403"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404" name="image.tiff" descr="image.tiff"/>
          <p:cNvPicPr>
            <a:picLocks noChangeAspect="1"/>
          </p:cNvPicPr>
          <p:nvPr/>
        </p:nvPicPr>
        <p:blipFill>
          <a:blip r:embed="rId4"/>
          <a:stretch>
            <a:fillRect/>
          </a:stretch>
        </p:blipFill>
        <p:spPr>
          <a:xfrm>
            <a:off x="4458890" y="5179218"/>
            <a:ext cx="15501939" cy="7163266"/>
          </a:xfrm>
          <a:prstGeom prst="rect">
            <a:avLst/>
          </a:prstGeom>
          <a:ln w="12700">
            <a:miter lim="400000"/>
          </a:ln>
        </p:spPr>
      </p:pic>
      <p:sp>
        <p:nvSpPr>
          <p:cNvPr id="405" name="Predicate-defined subclass are displayed by writing the predicate condition next to the line that connects the subclass to the specialization circle."/>
          <p:cNvSpPr/>
          <p:nvPr/>
        </p:nvSpPr>
        <p:spPr>
          <a:xfrm>
            <a:off x="3601640" y="7625953"/>
            <a:ext cx="8380414" cy="2214563"/>
          </a:xfrm>
          <a:custGeom>
            <a:avLst/>
            <a:gdLst/>
            <a:ahLst/>
            <a:cxnLst>
              <a:cxn ang="0">
                <a:pos x="wd2" y="hd2"/>
              </a:cxn>
              <a:cxn ang="5400000">
                <a:pos x="wd2" y="hd2"/>
              </a:cxn>
              <a:cxn ang="10800000">
                <a:pos x="wd2" y="hd2"/>
              </a:cxn>
              <a:cxn ang="16200000">
                <a:pos x="wd2" y="hd2"/>
              </a:cxn>
            </a:cxnLst>
            <a:rect l="0" t="0" r="r" b="b"/>
            <a:pathLst>
              <a:path w="21600" h="21600" extrusionOk="0">
                <a:moveTo>
                  <a:pt x="921" y="0"/>
                </a:moveTo>
                <a:cubicBezTo>
                  <a:pt x="412" y="0"/>
                  <a:pt x="0" y="1560"/>
                  <a:pt x="0" y="3484"/>
                </a:cubicBezTo>
                <a:lnTo>
                  <a:pt x="0" y="18116"/>
                </a:lnTo>
                <a:cubicBezTo>
                  <a:pt x="0" y="20040"/>
                  <a:pt x="412" y="21600"/>
                  <a:pt x="921" y="21600"/>
                </a:cubicBezTo>
                <a:lnTo>
                  <a:pt x="16940" y="21600"/>
                </a:lnTo>
                <a:cubicBezTo>
                  <a:pt x="17448" y="21600"/>
                  <a:pt x="17860" y="20040"/>
                  <a:pt x="17860" y="18116"/>
                </a:cubicBezTo>
                <a:lnTo>
                  <a:pt x="17860" y="16316"/>
                </a:lnTo>
                <a:lnTo>
                  <a:pt x="21600" y="14574"/>
                </a:lnTo>
                <a:lnTo>
                  <a:pt x="17860" y="12832"/>
                </a:lnTo>
                <a:lnTo>
                  <a:pt x="17860" y="3484"/>
                </a:lnTo>
                <a:cubicBezTo>
                  <a:pt x="17860" y="1560"/>
                  <a:pt x="17448" y="0"/>
                  <a:pt x="16940" y="0"/>
                </a:cubicBezTo>
                <a:lnTo>
                  <a:pt x="921" y="0"/>
                </a:lnTo>
                <a:close/>
              </a:path>
            </a:pathLst>
          </a:custGeom>
          <a:solidFill>
            <a:srgbClr val="EBEBEB"/>
          </a:solidFill>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85750" tIns="285750" rIns="285750" bIns="285750" anchor="ctr"/>
          <a:lstStyle>
            <a:lvl1pPr defTabSz="910828">
              <a:defRPr sz="2400" b="1">
                <a:solidFill>
                  <a:srgbClr val="FF2600"/>
                </a:solidFill>
                <a:latin typeface="Helvetica"/>
                <a:ea typeface="Helvetica"/>
                <a:cs typeface="Helvetica"/>
                <a:sym typeface="Helvetica"/>
              </a:defRPr>
            </a:lvl1pPr>
          </a:lstStyle>
          <a:p>
            <a:r>
              <a:t>Predicate-defined subclass are displayed by writing the predicate condition next to the line that connects the subclass to the specialization circle.</a:t>
            </a:r>
          </a:p>
        </p:txBody>
      </p:sp>
      <p:sp>
        <p:nvSpPr>
          <p:cNvPr id="406" name="Oval"/>
          <p:cNvSpPr/>
          <p:nvPr/>
        </p:nvSpPr>
        <p:spPr>
          <a:xfrm>
            <a:off x="11852671" y="8858250"/>
            <a:ext cx="1785939" cy="517922"/>
          </a:xfrm>
          <a:prstGeom prst="ellipse">
            <a:avLst/>
          </a:prstGeom>
          <a:ln w="88900">
            <a:solidFill>
              <a:srgbClr val="FF2600"/>
            </a:solidFill>
            <a:miter lim="400000"/>
          </a:ln>
        </p:spPr>
        <p:txBody>
          <a:bodyPr lIns="71437" tIns="71437" rIns="71437" bIns="71437" anchor="ctr"/>
          <a:lstStyle/>
          <a:p>
            <a:pPr>
              <a:defRPr sz="5000"/>
            </a:pPr>
            <a:endParaRPr/>
          </a:p>
        </p:txBody>
      </p:sp>
      <p:sp>
        <p:nvSpPr>
          <p:cNvPr id="407" name="Oval"/>
          <p:cNvSpPr/>
          <p:nvPr/>
        </p:nvSpPr>
        <p:spPr>
          <a:xfrm>
            <a:off x="14513718" y="8858250"/>
            <a:ext cx="1785939" cy="517922"/>
          </a:xfrm>
          <a:prstGeom prst="ellipse">
            <a:avLst/>
          </a:prstGeom>
          <a:ln w="88900">
            <a:solidFill>
              <a:srgbClr val="FF2600"/>
            </a:solidFill>
            <a:miter lim="400000"/>
          </a:ln>
        </p:spPr>
        <p:txBody>
          <a:bodyPr lIns="71437" tIns="71437" rIns="71437" bIns="71437" anchor="ctr"/>
          <a:lstStyle/>
          <a:p>
            <a:pPr>
              <a:defRPr sz="5000"/>
            </a:pPr>
            <a:endParaRPr/>
          </a:p>
        </p:txBody>
      </p:sp>
      <p:sp>
        <p:nvSpPr>
          <p:cNvPr id="408" name="Oval"/>
          <p:cNvSpPr/>
          <p:nvPr/>
        </p:nvSpPr>
        <p:spPr>
          <a:xfrm>
            <a:off x="13942218" y="10269140"/>
            <a:ext cx="2035970" cy="517923"/>
          </a:xfrm>
          <a:prstGeom prst="ellipse">
            <a:avLst/>
          </a:prstGeom>
          <a:ln w="88900">
            <a:solidFill>
              <a:srgbClr val="FF2600"/>
            </a:solidFill>
            <a:miter lim="400000"/>
          </a:ln>
        </p:spPr>
        <p:txBody>
          <a:bodyPr lIns="71437" tIns="71437" rIns="71437" bIns="71437" anchor="ctr"/>
          <a:lstStyle/>
          <a:p>
            <a:pPr>
              <a:defRPr sz="5000"/>
            </a:pPr>
            <a:endParaRPr/>
          </a:p>
        </p:txBody>
      </p:sp>
      <p:sp>
        <p:nvSpPr>
          <p:cNvPr id="409" name="Oval"/>
          <p:cNvSpPr/>
          <p:nvPr/>
        </p:nvSpPr>
        <p:spPr>
          <a:xfrm>
            <a:off x="17014031" y="6197203"/>
            <a:ext cx="1893094" cy="660797"/>
          </a:xfrm>
          <a:prstGeom prst="ellipse">
            <a:avLst/>
          </a:prstGeom>
          <a:ln w="88900">
            <a:solidFill>
              <a:srgbClr val="0433FF"/>
            </a:solidFill>
            <a:miter lim="400000"/>
          </a:ln>
        </p:spPr>
        <p:txBody>
          <a:bodyPr lIns="71437" tIns="71437" rIns="71437" bIns="71437" anchor="ctr"/>
          <a:lstStyle/>
          <a:p>
            <a:pPr>
              <a:defRPr sz="5000"/>
            </a:pPr>
            <a:endParaRPr/>
          </a:p>
        </p:txBody>
      </p:sp>
      <p:sp>
        <p:nvSpPr>
          <p:cNvPr id="410" name="Oval"/>
          <p:cNvSpPr/>
          <p:nvPr/>
        </p:nvSpPr>
        <p:spPr>
          <a:xfrm>
            <a:off x="14013656" y="7875984"/>
            <a:ext cx="1714501" cy="660798"/>
          </a:xfrm>
          <a:prstGeom prst="ellipse">
            <a:avLst/>
          </a:prstGeom>
          <a:ln w="88900">
            <a:solidFill>
              <a:srgbClr val="FF2600"/>
            </a:solidFill>
            <a:miter lim="400000"/>
          </a:ln>
        </p:spPr>
        <p:txBody>
          <a:bodyPr lIns="71437" tIns="71437" rIns="71437" bIns="71437" anchor="ctr"/>
          <a:lstStyle/>
          <a:p>
            <a:pPr>
              <a:defRPr sz="5000"/>
            </a:pPr>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Line"/>
          <p:cNvSpPr/>
          <p:nvPr/>
        </p:nvSpPr>
        <p:spPr>
          <a:xfrm>
            <a:off x="-3453162" y="2339578"/>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24" name="Constraints on Specialization and Generalization"/>
          <p:cNvSpPr txBox="1">
            <a:spLocks noGrp="1"/>
          </p:cNvSpPr>
          <p:nvPr>
            <p:ph type="title"/>
          </p:nvPr>
        </p:nvSpPr>
        <p:spPr>
          <a:xfrm>
            <a:off x="-2175125" y="233630"/>
            <a:ext cx="20321786" cy="1798638"/>
          </a:xfrm>
          <a:prstGeom prst="rect">
            <a:avLst/>
          </a:prstGeom>
        </p:spPr>
        <p:txBody>
          <a:bodyPr/>
          <a:lstStyle/>
          <a:p>
            <a:r>
              <a:rPr dirty="0"/>
              <a:t>Constraints on Specialization and Generalization</a:t>
            </a:r>
          </a:p>
        </p:txBody>
      </p:sp>
      <p:sp>
        <p:nvSpPr>
          <p:cNvPr id="425" name="May be several or one subclass…"/>
          <p:cNvSpPr txBox="1">
            <a:spLocks noGrp="1"/>
          </p:cNvSpPr>
          <p:nvPr>
            <p:ph type="body" idx="1"/>
          </p:nvPr>
        </p:nvSpPr>
        <p:spPr>
          <a:xfrm>
            <a:off x="368745" y="2348850"/>
            <a:ext cx="22860000" cy="10108408"/>
          </a:xfrm>
          <a:prstGeom prst="rect">
            <a:avLst/>
          </a:prstGeom>
        </p:spPr>
        <p:txBody>
          <a:bodyPr/>
          <a:lstStyle/>
          <a:p>
            <a:pPr marL="645458" indent="-645458">
              <a:buClr>
                <a:srgbClr val="941100"/>
              </a:buClr>
              <a:buChar char=""/>
            </a:pPr>
            <a:r>
              <a:rPr dirty="0"/>
              <a:t>May be several or one subclass</a:t>
            </a:r>
          </a:p>
          <a:p>
            <a:pPr marL="645458" indent="-645458">
              <a:buClr>
                <a:srgbClr val="941100"/>
              </a:buClr>
              <a:buChar char=""/>
            </a:pPr>
            <a:r>
              <a:rPr dirty="0"/>
              <a:t>Determine entity subtype:</a:t>
            </a:r>
          </a:p>
          <a:p>
            <a:pPr marL="927847" lvl="1" indent="-470647">
              <a:buClr>
                <a:srgbClr val="0085CC"/>
              </a:buClr>
              <a:buSzPct val="80000"/>
              <a:buChar char=""/>
            </a:pPr>
            <a:r>
              <a:rPr b="1" dirty="0">
                <a:latin typeface="Arial"/>
                <a:ea typeface="Arial"/>
                <a:cs typeface="Arial"/>
                <a:sym typeface="Arial"/>
              </a:rPr>
              <a:t>Predicate-defined</a:t>
            </a:r>
            <a:r>
              <a:rPr dirty="0"/>
              <a:t> (or </a:t>
            </a:r>
            <a:r>
              <a:rPr b="1" dirty="0">
                <a:latin typeface="Arial"/>
                <a:ea typeface="Arial"/>
                <a:cs typeface="Arial"/>
                <a:sym typeface="Arial"/>
              </a:rPr>
              <a:t>condition-defined</a:t>
            </a:r>
            <a:r>
              <a:rPr dirty="0"/>
              <a:t>) </a:t>
            </a:r>
            <a:r>
              <a:rPr b="1" dirty="0">
                <a:latin typeface="Arial"/>
                <a:ea typeface="Arial"/>
                <a:cs typeface="Arial"/>
                <a:sym typeface="Arial"/>
              </a:rPr>
              <a:t>subclasses</a:t>
            </a:r>
          </a:p>
          <a:p>
            <a:pPr marL="927847" lvl="1" indent="-470647">
              <a:buClr>
                <a:srgbClr val="0085CC"/>
              </a:buClr>
              <a:buSzPct val="80000"/>
              <a:buChar char=""/>
              <a:defRPr b="1">
                <a:latin typeface="Arial"/>
                <a:ea typeface="Arial"/>
                <a:cs typeface="Arial"/>
                <a:sym typeface="Arial"/>
              </a:defRPr>
            </a:pPr>
            <a:r>
              <a:rPr dirty="0"/>
              <a:t>Attribute-defined specialization</a:t>
            </a:r>
          </a:p>
        </p:txBody>
      </p:sp>
      <p:sp>
        <p:nvSpPr>
          <p:cNvPr id="426" name="Slide Number"/>
          <p:cNvSpPr txBox="1">
            <a:spLocks noGrp="1"/>
          </p:cNvSpPr>
          <p:nvPr>
            <p:ph type="sldNum" sz="quarter" idx="2"/>
          </p:nvPr>
        </p:nvSpPr>
        <p:spPr>
          <a:xfrm>
            <a:off x="7685243" y="13323094"/>
            <a:ext cx="607493"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427" name="Image" descr="Image"/>
          <p:cNvPicPr>
            <a:picLocks noChangeAspect="1"/>
          </p:cNvPicPr>
          <p:nvPr/>
        </p:nvPicPr>
        <p:blipFill>
          <a:blip r:embed="rId3"/>
          <a:srcRect l="22874" t="19000" r="22993" b="19329"/>
          <a:stretch>
            <a:fillRect/>
          </a:stretch>
        </p:blipFill>
        <p:spPr>
          <a:xfrm>
            <a:off x="17600111" y="1132949"/>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428" name="image.tiff" descr="image.tiff"/>
          <p:cNvPicPr>
            <a:picLocks noChangeAspect="1"/>
          </p:cNvPicPr>
          <p:nvPr/>
        </p:nvPicPr>
        <p:blipFill>
          <a:blip r:embed="rId4"/>
          <a:stretch>
            <a:fillRect/>
          </a:stretch>
        </p:blipFill>
        <p:spPr>
          <a:xfrm>
            <a:off x="868806" y="6803538"/>
            <a:ext cx="14233923" cy="6577330"/>
          </a:xfrm>
          <a:prstGeom prst="rect">
            <a:avLst/>
          </a:prstGeom>
          <a:ln w="12700">
            <a:miter lim="400000"/>
          </a:ln>
        </p:spPr>
      </p:pic>
      <p:sp>
        <p:nvSpPr>
          <p:cNvPr id="429" name="Oval"/>
          <p:cNvSpPr/>
          <p:nvPr/>
        </p:nvSpPr>
        <p:spPr>
          <a:xfrm>
            <a:off x="4815729" y="11251407"/>
            <a:ext cx="2053829" cy="589360"/>
          </a:xfrm>
          <a:prstGeom prst="ellipse">
            <a:avLst/>
          </a:prstGeom>
          <a:ln w="88900">
            <a:solidFill>
              <a:srgbClr val="FF2600"/>
            </a:solidFill>
            <a:miter lim="400000"/>
          </a:ln>
        </p:spPr>
        <p:txBody>
          <a:bodyPr lIns="71437" tIns="71437" rIns="71437" bIns="71437" anchor="ctr"/>
          <a:lstStyle/>
          <a:p>
            <a:pPr>
              <a:defRPr sz="5000"/>
            </a:pPr>
            <a:endParaRPr/>
          </a:p>
        </p:txBody>
      </p:sp>
      <p:sp>
        <p:nvSpPr>
          <p:cNvPr id="430" name="Oval"/>
          <p:cNvSpPr/>
          <p:nvPr/>
        </p:nvSpPr>
        <p:spPr>
          <a:xfrm>
            <a:off x="8369745" y="11322844"/>
            <a:ext cx="1410891" cy="589360"/>
          </a:xfrm>
          <a:prstGeom prst="ellipse">
            <a:avLst/>
          </a:prstGeom>
          <a:ln w="88900">
            <a:solidFill>
              <a:srgbClr val="FF2600"/>
            </a:solidFill>
            <a:miter lim="400000"/>
          </a:ln>
        </p:spPr>
        <p:txBody>
          <a:bodyPr lIns="71437" tIns="71437" rIns="71437" bIns="71437" anchor="ctr"/>
          <a:lstStyle/>
          <a:p>
            <a:pPr>
              <a:defRPr sz="5000"/>
            </a:pPr>
            <a:endParaRPr/>
          </a:p>
        </p:txBody>
      </p:sp>
      <p:sp>
        <p:nvSpPr>
          <p:cNvPr id="431" name="Oval"/>
          <p:cNvSpPr/>
          <p:nvPr/>
        </p:nvSpPr>
        <p:spPr>
          <a:xfrm>
            <a:off x="11798745" y="11322844"/>
            <a:ext cx="1660923" cy="589360"/>
          </a:xfrm>
          <a:prstGeom prst="ellipse">
            <a:avLst/>
          </a:prstGeom>
          <a:ln w="88900">
            <a:solidFill>
              <a:srgbClr val="FF2600"/>
            </a:solidFill>
            <a:miter lim="400000"/>
          </a:ln>
        </p:spPr>
        <p:txBody>
          <a:bodyPr lIns="71437" tIns="71437" rIns="71437" bIns="71437" anchor="ctr"/>
          <a:lstStyle/>
          <a:p>
            <a:pPr>
              <a:defRPr sz="5000"/>
            </a:pPr>
            <a:endParaRPr/>
          </a:p>
        </p:txBody>
      </p:sp>
      <p:pic>
        <p:nvPicPr>
          <p:cNvPr id="3" name="Picture 2">
            <a:extLst>
              <a:ext uri="{FF2B5EF4-FFF2-40B4-BE49-F238E27FC236}">
                <a16:creationId xmlns:a16="http://schemas.microsoft.com/office/drawing/2014/main" id="{8D5CAE93-054E-A72B-CE9D-EC11A0DA02C9}"/>
              </a:ext>
            </a:extLst>
          </p:cNvPr>
          <p:cNvPicPr>
            <a:picLocks noChangeAspect="1"/>
          </p:cNvPicPr>
          <p:nvPr/>
        </p:nvPicPr>
        <p:blipFill>
          <a:blip r:embed="rId5"/>
          <a:stretch>
            <a:fillRect/>
          </a:stretch>
        </p:blipFill>
        <p:spPr>
          <a:xfrm>
            <a:off x="14942285" y="7393905"/>
            <a:ext cx="9072970" cy="3311265"/>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36" name="Specialization Lattice w/ Multiple Inheritance"/>
          <p:cNvSpPr txBox="1">
            <a:spLocks noGrp="1"/>
          </p:cNvSpPr>
          <p:nvPr>
            <p:ph type="title"/>
          </p:nvPr>
        </p:nvSpPr>
        <p:spPr>
          <a:prstGeom prst="rect">
            <a:avLst/>
          </a:prstGeom>
        </p:spPr>
        <p:txBody>
          <a:bodyPr/>
          <a:lstStyle/>
          <a:p>
            <a:r>
              <a:rPr sz="4400" dirty="0"/>
              <a:t>Specialization Lattice w/ Multiple Inheritance</a:t>
            </a:r>
          </a:p>
        </p:txBody>
      </p:sp>
      <p:pic>
        <p:nvPicPr>
          <p:cNvPr id="437" name="image.png" descr="image.png"/>
          <p:cNvPicPr>
            <a:picLocks/>
          </p:cNvPicPr>
          <p:nvPr/>
        </p:nvPicPr>
        <p:blipFill>
          <a:blip r:embed="rId3"/>
          <a:stretch>
            <a:fillRect/>
          </a:stretch>
        </p:blipFill>
        <p:spPr>
          <a:xfrm>
            <a:off x="4566046" y="1643062"/>
            <a:ext cx="15259051" cy="11501438"/>
          </a:xfrm>
          <a:prstGeom prst="rect">
            <a:avLst/>
          </a:prstGeom>
          <a:ln w="12700">
            <a:miter lim="400000"/>
          </a:ln>
        </p:spPr>
      </p:pic>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439"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52" name="Specialization Lattice w/ Multiple Inheritance"/>
          <p:cNvSpPr txBox="1">
            <a:spLocks noGrp="1"/>
          </p:cNvSpPr>
          <p:nvPr>
            <p:ph type="title"/>
          </p:nvPr>
        </p:nvSpPr>
        <p:spPr>
          <a:prstGeom prst="rect">
            <a:avLst/>
          </a:prstGeom>
        </p:spPr>
        <p:txBody>
          <a:bodyPr/>
          <a:lstStyle/>
          <a:p>
            <a:r>
              <a:rPr sz="4400" dirty="0"/>
              <a:t>Specialization Lattice w/ Multiple Inheritance</a:t>
            </a:r>
          </a:p>
        </p:txBody>
      </p:sp>
      <p:pic>
        <p:nvPicPr>
          <p:cNvPr id="453" name="image.png" descr="image.png"/>
          <p:cNvPicPr>
            <a:picLocks/>
          </p:cNvPicPr>
          <p:nvPr/>
        </p:nvPicPr>
        <p:blipFill>
          <a:blip r:embed="rId3"/>
          <a:stretch>
            <a:fillRect/>
          </a:stretch>
        </p:blipFill>
        <p:spPr>
          <a:xfrm>
            <a:off x="-484805" y="1107281"/>
            <a:ext cx="15259051" cy="11501438"/>
          </a:xfrm>
          <a:prstGeom prst="rect">
            <a:avLst/>
          </a:prstGeom>
          <a:ln w="12700">
            <a:miter lim="400000"/>
          </a:ln>
        </p:spPr>
      </p:pic>
      <p:sp>
        <p:nvSpPr>
          <p:cNvPr id="4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455"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60" name="Utilizing Specialization and Generalization in Refining Conceptual Schemas"/>
          <p:cNvSpPr txBox="1">
            <a:spLocks noGrp="1"/>
          </p:cNvSpPr>
          <p:nvPr>
            <p:ph type="title"/>
          </p:nvPr>
        </p:nvSpPr>
        <p:spPr>
          <a:prstGeom prst="rect">
            <a:avLst/>
          </a:prstGeom>
        </p:spPr>
        <p:txBody>
          <a:bodyPr/>
          <a:lstStyle/>
          <a:p>
            <a:r>
              <a:rPr dirty="0"/>
              <a:t>Utilizing Specialization and Generalization in Refining Conceptual Schemas</a:t>
            </a:r>
          </a:p>
        </p:txBody>
      </p:sp>
      <p:sp>
        <p:nvSpPr>
          <p:cNvPr id="461" name="Specialization process…"/>
          <p:cNvSpPr txBox="1">
            <a:spLocks noGrp="1"/>
          </p:cNvSpPr>
          <p:nvPr>
            <p:ph type="body" idx="1"/>
          </p:nvPr>
        </p:nvSpPr>
        <p:spPr>
          <a:prstGeom prst="rect">
            <a:avLst/>
          </a:prstGeom>
        </p:spPr>
        <p:txBody>
          <a:bodyPr/>
          <a:lstStyle/>
          <a:p>
            <a:pPr marL="645458" indent="-645458">
              <a:buClr>
                <a:srgbClr val="941100"/>
              </a:buClr>
              <a:buChar char=""/>
              <a:defRPr b="1"/>
            </a:pPr>
            <a:r>
              <a:t>Specialization process</a:t>
            </a:r>
          </a:p>
          <a:p>
            <a:pPr marL="927847" lvl="1" indent="-470647">
              <a:buClr>
                <a:srgbClr val="0085CC"/>
              </a:buClr>
              <a:buSzPct val="80000"/>
              <a:buChar char=""/>
            </a:pPr>
            <a:r>
              <a:rPr b="1"/>
              <a:t>Top-down</a:t>
            </a:r>
            <a:r>
              <a:t> conceptual refinement process</a:t>
            </a:r>
          </a:p>
          <a:p>
            <a:pPr marL="927847" lvl="1" indent="-470647">
              <a:buClr>
                <a:srgbClr val="0085CC"/>
              </a:buClr>
              <a:buSzPct val="80000"/>
              <a:buChar char=""/>
            </a:pPr>
            <a:r>
              <a:t>Start with entity type then define subclasses by successive specialization</a:t>
            </a:r>
          </a:p>
          <a:p>
            <a:pPr marL="645458" indent="-645458">
              <a:buClr>
                <a:srgbClr val="941100"/>
              </a:buClr>
              <a:buChar char=""/>
              <a:defRPr b="1"/>
            </a:pPr>
            <a:r>
              <a:t>Generalization process</a:t>
            </a:r>
          </a:p>
          <a:p>
            <a:pPr marL="927847" lvl="1" indent="-470647">
              <a:buClr>
                <a:srgbClr val="0085CC"/>
              </a:buClr>
              <a:buSzPct val="80000"/>
              <a:buChar char=""/>
            </a:pPr>
            <a:r>
              <a:rPr b="1"/>
              <a:t>Bottom-up</a:t>
            </a:r>
            <a:r>
              <a:t> conceptual synthesis</a:t>
            </a:r>
          </a:p>
          <a:p>
            <a:pPr marL="927847" lvl="1" indent="-470647">
              <a:buClr>
                <a:srgbClr val="0085CC"/>
              </a:buClr>
              <a:buSzPct val="80000"/>
              <a:buChar char=""/>
            </a:pPr>
            <a:r>
              <a:t>Involves generalization rather than specialization</a:t>
            </a:r>
          </a:p>
        </p:txBody>
      </p:sp>
      <p:sp>
        <p:nvSpPr>
          <p:cNvPr id="46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463"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68" name="Modeling of UNION Types Using Categories"/>
          <p:cNvSpPr txBox="1">
            <a:spLocks noGrp="1"/>
          </p:cNvSpPr>
          <p:nvPr>
            <p:ph type="title"/>
          </p:nvPr>
        </p:nvSpPr>
        <p:spPr>
          <a:prstGeom prst="rect">
            <a:avLst/>
          </a:prstGeom>
        </p:spPr>
        <p:txBody>
          <a:bodyPr/>
          <a:lstStyle/>
          <a:p>
            <a:r>
              <a:t>Modeling of UNION Types Using Categories</a:t>
            </a:r>
          </a:p>
        </p:txBody>
      </p:sp>
      <p:sp>
        <p:nvSpPr>
          <p:cNvPr id="469" name="Union type or a category…"/>
          <p:cNvSpPr txBox="1">
            <a:spLocks noGrp="1"/>
          </p:cNvSpPr>
          <p:nvPr>
            <p:ph type="body" idx="1"/>
          </p:nvPr>
        </p:nvSpPr>
        <p:spPr>
          <a:xfrm>
            <a:off x="762000" y="2232421"/>
            <a:ext cx="12405360" cy="10108408"/>
          </a:xfrm>
          <a:prstGeom prst="rect">
            <a:avLst/>
          </a:prstGeom>
        </p:spPr>
        <p:txBody>
          <a:bodyPr/>
          <a:lstStyle/>
          <a:p>
            <a:pPr marL="564776" lvl="1" indent="-564776">
              <a:buClr>
                <a:srgbClr val="941100"/>
              </a:buClr>
              <a:buChar char=""/>
            </a:pPr>
            <a:r>
              <a:rPr b="1" dirty="0">
                <a:latin typeface="Arial"/>
                <a:ea typeface="Arial"/>
                <a:cs typeface="Arial"/>
                <a:sym typeface="Arial"/>
              </a:rPr>
              <a:t>Union type </a:t>
            </a:r>
            <a:r>
              <a:rPr dirty="0"/>
              <a:t>or a </a:t>
            </a:r>
            <a:r>
              <a:rPr b="1" dirty="0">
                <a:latin typeface="Arial"/>
                <a:ea typeface="Arial"/>
                <a:cs typeface="Arial"/>
                <a:sym typeface="Arial"/>
              </a:rPr>
              <a:t>category</a:t>
            </a:r>
          </a:p>
          <a:p>
            <a:pPr marL="857250" lvl="2" indent="-514350">
              <a:buClr>
                <a:srgbClr val="0085CC"/>
              </a:buClr>
              <a:buSzPct val="80000"/>
              <a:buChar char=""/>
            </a:pPr>
            <a:r>
              <a:rPr dirty="0"/>
              <a:t>Represents a single superclass/subclass relationship with </a:t>
            </a:r>
            <a:r>
              <a:rPr dirty="0">
                <a:solidFill>
                  <a:srgbClr val="941100"/>
                </a:solidFill>
              </a:rPr>
              <a:t>more than one superclass (disjoint, not overlap)</a:t>
            </a:r>
          </a:p>
          <a:p>
            <a:pPr marL="857250" lvl="2" indent="-514350">
              <a:buClr>
                <a:srgbClr val="0085CC"/>
              </a:buClr>
              <a:buSzPct val="80000"/>
              <a:buChar char=""/>
            </a:pPr>
            <a:r>
              <a:rPr b="1" dirty="0">
                <a:solidFill>
                  <a:srgbClr val="00B050"/>
                </a:solidFill>
              </a:rPr>
              <a:t>Subclass represents a collection of objects that is a subset of the UNION of distinct entity types</a:t>
            </a:r>
            <a:endParaRPr lang="en-US" b="1" dirty="0">
              <a:solidFill>
                <a:srgbClr val="00B050"/>
              </a:solidFill>
            </a:endParaRPr>
          </a:p>
          <a:p>
            <a:pPr marL="342900" lvl="2" indent="0">
              <a:buClr>
                <a:srgbClr val="0085CC"/>
              </a:buClr>
              <a:buSzPct val="80000"/>
              <a:buNone/>
            </a:pPr>
            <a:r>
              <a:rPr lang="en-US" b="1" dirty="0">
                <a:solidFill>
                  <a:srgbClr val="FF0000"/>
                </a:solidFill>
              </a:rPr>
              <a:t>Owners </a:t>
            </a:r>
            <a:r>
              <a:rPr lang="en-US" b="1" u="sng" dirty="0">
                <a:solidFill>
                  <a:srgbClr val="FF0000"/>
                </a:solidFill>
              </a:rPr>
              <a:t>⸦</a:t>
            </a:r>
            <a:r>
              <a:rPr lang="en-US" b="1" dirty="0">
                <a:solidFill>
                  <a:srgbClr val="FF0000"/>
                </a:solidFill>
              </a:rPr>
              <a:t>  {Persons U Banks U Companies}</a:t>
            </a:r>
            <a:endParaRPr b="1" dirty="0">
              <a:solidFill>
                <a:srgbClr val="FF0000"/>
              </a:solidFill>
            </a:endParaRPr>
          </a:p>
          <a:p>
            <a:pPr marL="857250" lvl="2" indent="-514350">
              <a:buClr>
                <a:srgbClr val="0085CC"/>
              </a:buClr>
              <a:buSzPct val="80000"/>
              <a:buChar char=""/>
            </a:pPr>
            <a:r>
              <a:rPr b="1" dirty="0">
                <a:solidFill>
                  <a:srgbClr val="00B050"/>
                </a:solidFill>
              </a:rPr>
              <a:t>Attribute inheritance works more selectively</a:t>
            </a:r>
          </a:p>
          <a:p>
            <a:pPr marL="645458" indent="-645458">
              <a:buClr>
                <a:srgbClr val="941100"/>
              </a:buClr>
              <a:buChar char=""/>
            </a:pPr>
            <a:r>
              <a:rPr dirty="0"/>
              <a:t>Some modeling methodologies do not have union types</a:t>
            </a:r>
          </a:p>
        </p:txBody>
      </p:sp>
      <p:sp>
        <p:nvSpPr>
          <p:cNvPr id="4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pic>
        <p:nvPicPr>
          <p:cNvPr id="471"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7" name="droppedImage.png" descr="droppedImage.png">
            <a:extLst>
              <a:ext uri="{FF2B5EF4-FFF2-40B4-BE49-F238E27FC236}">
                <a16:creationId xmlns:a16="http://schemas.microsoft.com/office/drawing/2014/main" id="{6CB6F107-A19B-4298-A7FF-6ABAA0CE7A9A}"/>
              </a:ext>
            </a:extLst>
          </p:cNvPr>
          <p:cNvPicPr>
            <a:picLocks noChangeAspect="1"/>
          </p:cNvPicPr>
          <p:nvPr/>
        </p:nvPicPr>
        <p:blipFill>
          <a:blip r:embed="rId3"/>
          <a:stretch>
            <a:fillRect/>
          </a:stretch>
        </p:blipFill>
        <p:spPr>
          <a:xfrm>
            <a:off x="13589393" y="2232421"/>
            <a:ext cx="10794607" cy="10483454"/>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90" name="Chapter 8 Outline (cont’d.)"/>
          <p:cNvSpPr txBox="1">
            <a:spLocks noGrp="1"/>
          </p:cNvSpPr>
          <p:nvPr>
            <p:ph type="title"/>
          </p:nvPr>
        </p:nvSpPr>
        <p:spPr>
          <a:prstGeom prst="rect">
            <a:avLst/>
          </a:prstGeom>
        </p:spPr>
        <p:txBody>
          <a:bodyPr/>
          <a:lstStyle/>
          <a:p>
            <a:r>
              <a:rPr dirty="0"/>
              <a:t>Chapter </a:t>
            </a:r>
            <a:r>
              <a:rPr lang="en-US" dirty="0"/>
              <a:t>4</a:t>
            </a:r>
            <a:r>
              <a:rPr dirty="0"/>
              <a:t> Outline (cont’d.)</a:t>
            </a:r>
          </a:p>
        </p:txBody>
      </p:sp>
      <p:sp>
        <p:nvSpPr>
          <p:cNvPr id="191" name="A Sample UNIVERSITY EER Schema, Design Choices, and Formal Definitions…"/>
          <p:cNvSpPr txBox="1">
            <a:spLocks noGrp="1"/>
          </p:cNvSpPr>
          <p:nvPr>
            <p:ph type="body" idx="1"/>
          </p:nvPr>
        </p:nvSpPr>
        <p:spPr>
          <a:prstGeom prst="rect">
            <a:avLst/>
          </a:prstGeom>
        </p:spPr>
        <p:txBody>
          <a:bodyPr/>
          <a:lstStyle/>
          <a:p>
            <a:pPr marL="645458" indent="-645458">
              <a:buClr>
                <a:srgbClr val="941100"/>
              </a:buClr>
              <a:buChar char=""/>
            </a:pPr>
            <a:r>
              <a:rPr dirty="0"/>
              <a:t>A Sample UNIVERSITY EER Schema, Design Choices, and Formal Definitions</a:t>
            </a:r>
          </a:p>
          <a:p>
            <a:pPr marL="645458" indent="-645458">
              <a:buClr>
                <a:srgbClr val="941100"/>
              </a:buClr>
              <a:buChar char=""/>
            </a:pPr>
            <a:r>
              <a:rPr dirty="0"/>
              <a:t>Example of Other Notation: Representing Specialization and Generalization in UML</a:t>
            </a:r>
            <a:br>
              <a:rPr dirty="0"/>
            </a:br>
            <a:r>
              <a:rPr dirty="0"/>
              <a:t>Class Diagrams</a:t>
            </a:r>
          </a:p>
          <a:p>
            <a:pPr marL="645458" indent="-645458">
              <a:buClr>
                <a:srgbClr val="941100"/>
              </a:buClr>
              <a:buChar char=""/>
            </a:pPr>
            <a:r>
              <a:rPr dirty="0"/>
              <a:t>Data Abstraction, Knowledge Representation, and Ontology Concepts</a:t>
            </a:r>
          </a:p>
        </p:txBody>
      </p:sp>
      <p:sp>
        <p:nvSpPr>
          <p:cNvPr id="192"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193"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2B5D-0506-42F9-A29C-8D31126E3931}"/>
              </a:ext>
            </a:extLst>
          </p:cNvPr>
          <p:cNvSpPr>
            <a:spLocks noGrp="1"/>
          </p:cNvSpPr>
          <p:nvPr>
            <p:ph type="title"/>
          </p:nvPr>
        </p:nvSpPr>
        <p:spPr/>
        <p:txBody>
          <a:bodyPr/>
          <a:lstStyle/>
          <a:p>
            <a:r>
              <a:rPr lang="en-US" dirty="0"/>
              <a:t>Mapping </a:t>
            </a:r>
            <a:r>
              <a:rPr lang="en-US" b="1" dirty="0">
                <a:latin typeface="Arial"/>
                <a:ea typeface="Arial"/>
                <a:cs typeface="Arial"/>
                <a:sym typeface="Arial"/>
              </a:rPr>
              <a:t>Union type </a:t>
            </a:r>
            <a:r>
              <a:rPr lang="en-US" dirty="0"/>
              <a:t>or a </a:t>
            </a:r>
            <a:r>
              <a:rPr lang="en-US" b="1" dirty="0">
                <a:latin typeface="Arial"/>
                <a:ea typeface="Arial"/>
                <a:cs typeface="Arial"/>
                <a:sym typeface="Arial"/>
              </a:rPr>
              <a:t>category</a:t>
            </a:r>
            <a:br>
              <a:rPr lang="en-US" b="1" dirty="0">
                <a:latin typeface="Arial"/>
                <a:ea typeface="Arial"/>
                <a:cs typeface="Arial"/>
                <a:sym typeface="Arial"/>
              </a:rPr>
            </a:br>
            <a:r>
              <a:rPr lang="en-US" b="1" dirty="0">
                <a:latin typeface="Arial"/>
                <a:ea typeface="Arial"/>
                <a:cs typeface="Arial"/>
                <a:sym typeface="Arial"/>
              </a:rPr>
              <a:t>into Relationa</a:t>
            </a:r>
            <a:r>
              <a:rPr lang="en-US" dirty="0">
                <a:latin typeface="Arial"/>
                <a:ea typeface="Arial"/>
                <a:cs typeface="Arial"/>
                <a:sym typeface="Arial"/>
              </a:rPr>
              <a:t>l Database Schema</a:t>
            </a:r>
            <a:r>
              <a:rPr lang="en-US" dirty="0"/>
              <a:t> </a:t>
            </a:r>
          </a:p>
        </p:txBody>
      </p:sp>
      <p:sp>
        <p:nvSpPr>
          <p:cNvPr id="3" name="Text Placeholder 2">
            <a:extLst>
              <a:ext uri="{FF2B5EF4-FFF2-40B4-BE49-F238E27FC236}">
                <a16:creationId xmlns:a16="http://schemas.microsoft.com/office/drawing/2014/main" id="{D7FDAB31-7BF0-4D06-9E89-B6264E9AA47C}"/>
              </a:ext>
            </a:extLst>
          </p:cNvPr>
          <p:cNvSpPr>
            <a:spLocks noGrp="1"/>
          </p:cNvSpPr>
          <p:nvPr>
            <p:ph type="body" idx="1"/>
          </p:nvPr>
        </p:nvSpPr>
        <p:spPr/>
        <p:txBody>
          <a:bodyPr/>
          <a:lstStyle/>
          <a:p>
            <a:r>
              <a:rPr lang="en-US" dirty="0"/>
              <a:t>Case 1: The </a:t>
            </a:r>
            <a:r>
              <a:rPr lang="en-US" dirty="0" err="1"/>
              <a:t>superclasses</a:t>
            </a:r>
            <a:r>
              <a:rPr lang="en-US" dirty="0"/>
              <a:t> have different keys</a:t>
            </a:r>
          </a:p>
          <a:p>
            <a:pPr marL="0" indent="0">
              <a:buNone/>
            </a:pPr>
            <a:r>
              <a:rPr lang="en-US" sz="4000" dirty="0"/>
              <a:t>Create a new key attribute (called a surrogate key) to correspond to the category in the new relation </a:t>
            </a:r>
            <a:r>
              <a:rPr lang="en-US" dirty="0"/>
              <a:t>.</a:t>
            </a:r>
          </a:p>
        </p:txBody>
      </p:sp>
      <p:pic>
        <p:nvPicPr>
          <p:cNvPr id="5" name="Picture 4">
            <a:extLst>
              <a:ext uri="{FF2B5EF4-FFF2-40B4-BE49-F238E27FC236}">
                <a16:creationId xmlns:a16="http://schemas.microsoft.com/office/drawing/2014/main" id="{6D309D9F-535C-4EA2-A544-4D5DF5687088}"/>
              </a:ext>
            </a:extLst>
          </p:cNvPr>
          <p:cNvPicPr>
            <a:picLocks noChangeAspect="1"/>
          </p:cNvPicPr>
          <p:nvPr/>
        </p:nvPicPr>
        <p:blipFill>
          <a:blip r:embed="rId2"/>
          <a:stretch>
            <a:fillRect/>
          </a:stretch>
        </p:blipFill>
        <p:spPr>
          <a:xfrm>
            <a:off x="360556" y="5352584"/>
            <a:ext cx="10874149" cy="7031076"/>
          </a:xfrm>
          <a:prstGeom prst="rect">
            <a:avLst/>
          </a:prstGeom>
        </p:spPr>
      </p:pic>
      <p:pic>
        <p:nvPicPr>
          <p:cNvPr id="7" name="Picture 6">
            <a:extLst>
              <a:ext uri="{FF2B5EF4-FFF2-40B4-BE49-F238E27FC236}">
                <a16:creationId xmlns:a16="http://schemas.microsoft.com/office/drawing/2014/main" id="{B418B969-6522-47F4-94B2-BA25CB0E471F}"/>
              </a:ext>
            </a:extLst>
          </p:cNvPr>
          <p:cNvPicPr>
            <a:picLocks noChangeAspect="1"/>
          </p:cNvPicPr>
          <p:nvPr/>
        </p:nvPicPr>
        <p:blipFill>
          <a:blip r:embed="rId3"/>
          <a:stretch>
            <a:fillRect/>
          </a:stretch>
        </p:blipFill>
        <p:spPr>
          <a:xfrm>
            <a:off x="13837995" y="5619750"/>
            <a:ext cx="6398649" cy="1666875"/>
          </a:xfrm>
          <a:prstGeom prst="rect">
            <a:avLst/>
          </a:prstGeom>
        </p:spPr>
      </p:pic>
      <p:pic>
        <p:nvPicPr>
          <p:cNvPr id="9" name="Picture 8">
            <a:extLst>
              <a:ext uri="{FF2B5EF4-FFF2-40B4-BE49-F238E27FC236}">
                <a16:creationId xmlns:a16="http://schemas.microsoft.com/office/drawing/2014/main" id="{21EE4D5C-5107-4FA6-99D2-77A14F1EE220}"/>
              </a:ext>
            </a:extLst>
          </p:cNvPr>
          <p:cNvPicPr>
            <a:picLocks noChangeAspect="1"/>
          </p:cNvPicPr>
          <p:nvPr/>
        </p:nvPicPr>
        <p:blipFill>
          <a:blip r:embed="rId4"/>
          <a:stretch>
            <a:fillRect/>
          </a:stretch>
        </p:blipFill>
        <p:spPr>
          <a:xfrm>
            <a:off x="13757119" y="7286625"/>
            <a:ext cx="6560403" cy="3592090"/>
          </a:xfrm>
          <a:prstGeom prst="rect">
            <a:avLst/>
          </a:prstGeom>
        </p:spPr>
      </p:pic>
    </p:spTree>
    <p:extLst>
      <p:ext uri="{BB962C8B-B14F-4D97-AF65-F5344CB8AC3E}">
        <p14:creationId xmlns:p14="http://schemas.microsoft.com/office/powerpoint/2010/main" val="36465742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2B5D-0506-42F9-A29C-8D31126E3931}"/>
              </a:ext>
            </a:extLst>
          </p:cNvPr>
          <p:cNvSpPr>
            <a:spLocks noGrp="1"/>
          </p:cNvSpPr>
          <p:nvPr>
            <p:ph type="title"/>
          </p:nvPr>
        </p:nvSpPr>
        <p:spPr/>
        <p:txBody>
          <a:bodyPr/>
          <a:lstStyle/>
          <a:p>
            <a:r>
              <a:rPr lang="en-US" dirty="0"/>
              <a:t>Mapping </a:t>
            </a:r>
            <a:r>
              <a:rPr lang="en-US" b="1" dirty="0">
                <a:latin typeface="Arial"/>
                <a:ea typeface="Arial"/>
                <a:cs typeface="Arial"/>
                <a:sym typeface="Arial"/>
              </a:rPr>
              <a:t>Union type </a:t>
            </a:r>
            <a:r>
              <a:rPr lang="en-US" dirty="0"/>
              <a:t>or a </a:t>
            </a:r>
            <a:r>
              <a:rPr lang="en-US" b="1" dirty="0">
                <a:latin typeface="Arial"/>
                <a:ea typeface="Arial"/>
                <a:cs typeface="Arial"/>
                <a:sym typeface="Arial"/>
              </a:rPr>
              <a:t>category</a:t>
            </a:r>
            <a:br>
              <a:rPr lang="en-US" b="1" dirty="0">
                <a:latin typeface="Arial"/>
                <a:ea typeface="Arial"/>
                <a:cs typeface="Arial"/>
                <a:sym typeface="Arial"/>
              </a:rPr>
            </a:br>
            <a:r>
              <a:rPr lang="en-US" b="1" dirty="0">
                <a:latin typeface="Arial"/>
                <a:ea typeface="Arial"/>
                <a:cs typeface="Arial"/>
                <a:sym typeface="Arial"/>
              </a:rPr>
              <a:t>into Relationa</a:t>
            </a:r>
            <a:r>
              <a:rPr lang="en-US" dirty="0">
                <a:latin typeface="Arial"/>
                <a:ea typeface="Arial"/>
                <a:cs typeface="Arial"/>
                <a:sym typeface="Arial"/>
              </a:rPr>
              <a:t>l Database Schema</a:t>
            </a:r>
            <a:r>
              <a:rPr lang="en-US" dirty="0"/>
              <a:t> </a:t>
            </a:r>
          </a:p>
        </p:txBody>
      </p:sp>
      <p:sp>
        <p:nvSpPr>
          <p:cNvPr id="3" name="Text Placeholder 2">
            <a:extLst>
              <a:ext uri="{FF2B5EF4-FFF2-40B4-BE49-F238E27FC236}">
                <a16:creationId xmlns:a16="http://schemas.microsoft.com/office/drawing/2014/main" id="{D7FDAB31-7BF0-4D06-9E89-B6264E9AA47C}"/>
              </a:ext>
            </a:extLst>
          </p:cNvPr>
          <p:cNvSpPr>
            <a:spLocks noGrp="1"/>
          </p:cNvSpPr>
          <p:nvPr>
            <p:ph type="body" idx="1"/>
          </p:nvPr>
        </p:nvSpPr>
        <p:spPr/>
        <p:txBody>
          <a:bodyPr/>
          <a:lstStyle/>
          <a:p>
            <a:r>
              <a:rPr lang="en-US" dirty="0"/>
              <a:t>Case 2: The </a:t>
            </a:r>
            <a:r>
              <a:rPr lang="en-US" dirty="0" err="1"/>
              <a:t>superclasses</a:t>
            </a:r>
            <a:r>
              <a:rPr lang="en-US" dirty="0"/>
              <a:t> have the same key </a:t>
            </a:r>
          </a:p>
        </p:txBody>
      </p:sp>
      <p:pic>
        <p:nvPicPr>
          <p:cNvPr id="6" name="Picture 5">
            <a:extLst>
              <a:ext uri="{FF2B5EF4-FFF2-40B4-BE49-F238E27FC236}">
                <a16:creationId xmlns:a16="http://schemas.microsoft.com/office/drawing/2014/main" id="{A07F2D4D-9C00-4B03-80F9-D625A4C2DCE1}"/>
              </a:ext>
            </a:extLst>
          </p:cNvPr>
          <p:cNvPicPr>
            <a:picLocks noChangeAspect="1"/>
          </p:cNvPicPr>
          <p:nvPr/>
        </p:nvPicPr>
        <p:blipFill>
          <a:blip r:embed="rId2"/>
          <a:stretch>
            <a:fillRect/>
          </a:stretch>
        </p:blipFill>
        <p:spPr>
          <a:xfrm>
            <a:off x="628280" y="4057726"/>
            <a:ext cx="9897489" cy="8024578"/>
          </a:xfrm>
          <a:prstGeom prst="rect">
            <a:avLst/>
          </a:prstGeom>
        </p:spPr>
      </p:pic>
      <p:pic>
        <p:nvPicPr>
          <p:cNvPr id="10" name="Picture 9">
            <a:extLst>
              <a:ext uri="{FF2B5EF4-FFF2-40B4-BE49-F238E27FC236}">
                <a16:creationId xmlns:a16="http://schemas.microsoft.com/office/drawing/2014/main" id="{E3AA95B3-ED7D-4A70-BCD8-9934F9995F21}"/>
              </a:ext>
            </a:extLst>
          </p:cNvPr>
          <p:cNvPicPr>
            <a:picLocks noChangeAspect="1"/>
          </p:cNvPicPr>
          <p:nvPr/>
        </p:nvPicPr>
        <p:blipFill>
          <a:blip r:embed="rId3"/>
          <a:stretch>
            <a:fillRect/>
          </a:stretch>
        </p:blipFill>
        <p:spPr>
          <a:xfrm>
            <a:off x="12933349" y="4057725"/>
            <a:ext cx="9071426" cy="4558737"/>
          </a:xfrm>
          <a:prstGeom prst="rect">
            <a:avLst/>
          </a:prstGeom>
        </p:spPr>
      </p:pic>
      <p:pic>
        <p:nvPicPr>
          <p:cNvPr id="12" name="Picture 11">
            <a:extLst>
              <a:ext uri="{FF2B5EF4-FFF2-40B4-BE49-F238E27FC236}">
                <a16:creationId xmlns:a16="http://schemas.microsoft.com/office/drawing/2014/main" id="{2D8318DE-4140-4248-B16F-0E34182C7923}"/>
              </a:ext>
            </a:extLst>
          </p:cNvPr>
          <p:cNvPicPr>
            <a:picLocks noChangeAspect="1"/>
          </p:cNvPicPr>
          <p:nvPr/>
        </p:nvPicPr>
        <p:blipFill>
          <a:blip r:embed="rId4"/>
          <a:stretch>
            <a:fillRect/>
          </a:stretch>
        </p:blipFill>
        <p:spPr>
          <a:xfrm>
            <a:off x="12933349" y="8947842"/>
            <a:ext cx="9071426" cy="3503447"/>
          </a:xfrm>
          <a:prstGeom prst="rect">
            <a:avLst/>
          </a:prstGeom>
        </p:spPr>
      </p:pic>
    </p:spTree>
    <p:extLst>
      <p:ext uri="{BB962C8B-B14F-4D97-AF65-F5344CB8AC3E}">
        <p14:creationId xmlns:p14="http://schemas.microsoft.com/office/powerpoint/2010/main" val="29928853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74" name="Modeling of UNION Types Using Categories"/>
          <p:cNvSpPr txBox="1">
            <a:spLocks noGrp="1"/>
          </p:cNvSpPr>
          <p:nvPr>
            <p:ph type="title"/>
          </p:nvPr>
        </p:nvSpPr>
        <p:spPr>
          <a:xfrm>
            <a:off x="-808694" y="-210468"/>
            <a:ext cx="23461385" cy="1803797"/>
          </a:xfrm>
          <a:prstGeom prst="rect">
            <a:avLst/>
          </a:prstGeom>
        </p:spPr>
        <p:txBody>
          <a:bodyPr/>
          <a:lstStyle/>
          <a:p>
            <a:r>
              <a:rPr lang="en-US" sz="4400" dirty="0"/>
              <a:t>Mapping</a:t>
            </a:r>
            <a:r>
              <a:rPr sz="4400" dirty="0"/>
              <a:t> UNION</a:t>
            </a:r>
            <a:r>
              <a:rPr lang="en-US" sz="4400" dirty="0"/>
              <a:t> (category)</a:t>
            </a:r>
            <a:r>
              <a:rPr sz="4400" dirty="0"/>
              <a:t>Types </a:t>
            </a:r>
            <a:r>
              <a:rPr lang="en-US" sz="4400" dirty="0"/>
              <a:t>into Relational Database Systems</a:t>
            </a:r>
            <a:endParaRPr sz="4400" dirty="0"/>
          </a:p>
        </p:txBody>
      </p:sp>
      <p:sp>
        <p:nvSpPr>
          <p:cNvPr id="475" name="Slide Number"/>
          <p:cNvSpPr txBox="1">
            <a:spLocks noGrp="1"/>
          </p:cNvSpPr>
          <p:nvPr>
            <p:ph type="sldNum" sz="quarter" idx="2"/>
          </p:nvPr>
        </p:nvSpPr>
        <p:spPr>
          <a:xfrm>
            <a:off x="20474507" y="13089613"/>
            <a:ext cx="607493" cy="6263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pic>
        <p:nvPicPr>
          <p:cNvPr id="4" name="Picture 3">
            <a:extLst>
              <a:ext uri="{FF2B5EF4-FFF2-40B4-BE49-F238E27FC236}">
                <a16:creationId xmlns:a16="http://schemas.microsoft.com/office/drawing/2014/main" id="{028FA471-C107-83A3-5B31-1633D14F2D78}"/>
              </a:ext>
            </a:extLst>
          </p:cNvPr>
          <p:cNvPicPr>
            <a:picLocks noChangeAspect="1"/>
          </p:cNvPicPr>
          <p:nvPr/>
        </p:nvPicPr>
        <p:blipFill>
          <a:blip r:embed="rId3"/>
          <a:stretch>
            <a:fillRect/>
          </a:stretch>
        </p:blipFill>
        <p:spPr>
          <a:xfrm>
            <a:off x="761999" y="1269844"/>
            <a:ext cx="21890692" cy="11816139"/>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91" name="A Sample UNIVERSITY EER Schema, Design Choices, and Formal Definitions"/>
          <p:cNvSpPr txBox="1">
            <a:spLocks noGrp="1"/>
          </p:cNvSpPr>
          <p:nvPr>
            <p:ph type="title"/>
          </p:nvPr>
        </p:nvSpPr>
        <p:spPr>
          <a:prstGeom prst="rect">
            <a:avLst/>
          </a:prstGeom>
        </p:spPr>
        <p:txBody>
          <a:bodyPr/>
          <a:lstStyle/>
          <a:p>
            <a:r>
              <a:rPr dirty="0"/>
              <a:t>A Sample UNIVERSITY EER Schema, Design Choices</a:t>
            </a:r>
          </a:p>
        </p:txBody>
      </p:sp>
      <p:sp>
        <p:nvSpPr>
          <p:cNvPr id="492" name="The UNIVERSITY Database Example…"/>
          <p:cNvSpPr txBox="1">
            <a:spLocks noGrp="1"/>
          </p:cNvSpPr>
          <p:nvPr>
            <p:ph type="body" idx="1"/>
          </p:nvPr>
        </p:nvSpPr>
        <p:spPr>
          <a:xfrm>
            <a:off x="28727" y="1803796"/>
            <a:ext cx="9887433" cy="10108408"/>
          </a:xfrm>
          <a:prstGeom prst="rect">
            <a:avLst/>
          </a:prstGeom>
        </p:spPr>
        <p:txBody>
          <a:bodyPr/>
          <a:lstStyle/>
          <a:p>
            <a:pPr marL="645458" indent="-645458">
              <a:buClr>
                <a:srgbClr val="941100"/>
              </a:buClr>
              <a:buChar char=""/>
            </a:pPr>
            <a:r>
              <a:rPr dirty="0"/>
              <a:t>The UNIVERSITY Database Example</a:t>
            </a:r>
          </a:p>
          <a:p>
            <a:pPr marL="927847" lvl="1" indent="-470647">
              <a:buClr>
                <a:srgbClr val="0085CC"/>
              </a:buClr>
              <a:buSzPct val="80000"/>
              <a:buChar char=""/>
            </a:pPr>
            <a:r>
              <a:rPr dirty="0"/>
              <a:t>Students and their majors</a:t>
            </a:r>
          </a:p>
          <a:p>
            <a:pPr marL="927847" lvl="1" indent="-470647">
              <a:buClr>
                <a:srgbClr val="0085CC"/>
              </a:buClr>
              <a:buSzPct val="80000"/>
              <a:buChar char=""/>
            </a:pPr>
            <a:r>
              <a:rPr dirty="0"/>
              <a:t>Transcripts, and registration </a:t>
            </a:r>
          </a:p>
          <a:p>
            <a:pPr marL="927847" lvl="1" indent="-470647">
              <a:buClr>
                <a:srgbClr val="0085CC"/>
              </a:buClr>
              <a:buSzPct val="80000"/>
              <a:buChar char=""/>
            </a:pPr>
            <a:r>
              <a:rPr dirty="0"/>
              <a:t>University’s course offerings</a:t>
            </a:r>
          </a:p>
        </p:txBody>
      </p:sp>
      <p:sp>
        <p:nvSpPr>
          <p:cNvPr id="49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7" name="image.png" descr="image.png">
            <a:extLst>
              <a:ext uri="{FF2B5EF4-FFF2-40B4-BE49-F238E27FC236}">
                <a16:creationId xmlns:a16="http://schemas.microsoft.com/office/drawing/2014/main" id="{35129E0D-6F60-44A6-AEDD-AE9F17B545B5}"/>
              </a:ext>
            </a:extLst>
          </p:cNvPr>
          <p:cNvPicPr>
            <a:picLocks/>
          </p:cNvPicPr>
          <p:nvPr/>
        </p:nvPicPr>
        <p:blipFill>
          <a:blip r:embed="rId2"/>
          <a:stretch>
            <a:fillRect/>
          </a:stretch>
        </p:blipFill>
        <p:spPr>
          <a:xfrm>
            <a:off x="9152407" y="1803795"/>
            <a:ext cx="15231593" cy="1185929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50" name="Example of Other Notation"/>
          <p:cNvSpPr txBox="1">
            <a:spLocks noGrp="1"/>
          </p:cNvSpPr>
          <p:nvPr>
            <p:ph type="title"/>
          </p:nvPr>
        </p:nvSpPr>
        <p:spPr>
          <a:prstGeom prst="rect">
            <a:avLst/>
          </a:prstGeom>
        </p:spPr>
        <p:txBody>
          <a:bodyPr/>
          <a:lstStyle/>
          <a:p>
            <a:r>
              <a:t>Example of Other Notation</a:t>
            </a:r>
          </a:p>
        </p:txBody>
      </p:sp>
      <p:sp>
        <p:nvSpPr>
          <p:cNvPr id="551" name="Representing specialization and generalization in UML class diagrams…"/>
          <p:cNvSpPr txBox="1">
            <a:spLocks noGrp="1"/>
          </p:cNvSpPr>
          <p:nvPr>
            <p:ph type="body" idx="1"/>
          </p:nvPr>
        </p:nvSpPr>
        <p:spPr>
          <a:prstGeom prst="rect">
            <a:avLst/>
          </a:prstGeom>
        </p:spPr>
        <p:txBody>
          <a:bodyPr/>
          <a:lstStyle/>
          <a:p>
            <a:pPr marL="645458" indent="-645458">
              <a:buClr>
                <a:srgbClr val="941100"/>
              </a:buClr>
              <a:buChar char=""/>
            </a:pPr>
            <a:r>
              <a:rPr dirty="0"/>
              <a:t>Representing specialization and generalization in UML class diagrams</a:t>
            </a:r>
          </a:p>
          <a:p>
            <a:pPr marL="927847" lvl="1" indent="-470647">
              <a:buClr>
                <a:srgbClr val="0085CC"/>
              </a:buClr>
              <a:buSzPct val="80000"/>
              <a:buChar char=""/>
            </a:pPr>
            <a:r>
              <a:rPr dirty="0"/>
              <a:t>Base class	</a:t>
            </a:r>
          </a:p>
          <a:p>
            <a:pPr marL="1257300" lvl="2" indent="-342900">
              <a:buClr>
                <a:srgbClr val="000000"/>
              </a:buClr>
              <a:buSzPct val="100000"/>
              <a:buFont typeface="Arial"/>
              <a:buChar char="•"/>
            </a:pPr>
            <a:r>
              <a:rPr dirty="0"/>
              <a:t>Root superclass </a:t>
            </a:r>
          </a:p>
          <a:p>
            <a:pPr marL="927847" lvl="1" indent="-470647">
              <a:buClr>
                <a:srgbClr val="0085CC"/>
              </a:buClr>
              <a:buSzPct val="80000"/>
              <a:buChar char=""/>
            </a:pPr>
            <a:r>
              <a:rPr dirty="0"/>
              <a:t>Leaf classes</a:t>
            </a:r>
          </a:p>
          <a:p>
            <a:pPr marL="1257300" lvl="2" indent="-342900">
              <a:buClr>
                <a:srgbClr val="000000"/>
              </a:buClr>
              <a:buSzPct val="100000"/>
              <a:buFont typeface="Arial"/>
              <a:buChar char="•"/>
            </a:pPr>
            <a:r>
              <a:rPr dirty="0"/>
              <a:t>Subclasses (leaf nodes) </a:t>
            </a:r>
          </a:p>
        </p:txBody>
      </p:sp>
      <p:sp>
        <p:nvSpPr>
          <p:cNvPr id="5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553"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pic>
        <p:nvPicPr>
          <p:cNvPr id="556" name="image.png" descr="image.png"/>
          <p:cNvPicPr>
            <a:picLocks/>
          </p:cNvPicPr>
          <p:nvPr/>
        </p:nvPicPr>
        <p:blipFill>
          <a:blip r:embed="rId2"/>
          <a:stretch>
            <a:fillRect/>
          </a:stretch>
        </p:blipFill>
        <p:spPr>
          <a:xfrm>
            <a:off x="5941218" y="464343"/>
            <a:ext cx="12251532" cy="12611102"/>
          </a:xfrm>
          <a:prstGeom prst="rect">
            <a:avLst/>
          </a:prstGeom>
          <a:ln w="12700">
            <a:miter lim="400000"/>
          </a:ln>
        </p:spPr>
      </p:pic>
      <p:sp>
        <p:nvSpPr>
          <p:cNvPr id="5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558"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622" name="Summary"/>
          <p:cNvSpPr txBox="1">
            <a:spLocks noGrp="1"/>
          </p:cNvSpPr>
          <p:nvPr>
            <p:ph type="title"/>
          </p:nvPr>
        </p:nvSpPr>
        <p:spPr>
          <a:prstGeom prst="rect">
            <a:avLst/>
          </a:prstGeom>
        </p:spPr>
        <p:txBody>
          <a:bodyPr/>
          <a:lstStyle/>
          <a:p>
            <a:r>
              <a:t>Summary</a:t>
            </a:r>
          </a:p>
        </p:txBody>
      </p:sp>
      <p:sp>
        <p:nvSpPr>
          <p:cNvPr id="623" name="Enhanced ER or EER model…"/>
          <p:cNvSpPr txBox="1">
            <a:spLocks noGrp="1"/>
          </p:cNvSpPr>
          <p:nvPr>
            <p:ph type="body" idx="1"/>
          </p:nvPr>
        </p:nvSpPr>
        <p:spPr>
          <a:prstGeom prst="rect">
            <a:avLst/>
          </a:prstGeom>
        </p:spPr>
        <p:txBody>
          <a:bodyPr/>
          <a:lstStyle/>
          <a:p>
            <a:pPr marL="645458" indent="-645458">
              <a:buClr>
                <a:srgbClr val="941100"/>
              </a:buClr>
              <a:buChar char=""/>
            </a:pPr>
            <a:r>
              <a:t>Enhanced ER or EER model</a:t>
            </a:r>
          </a:p>
          <a:p>
            <a:pPr marL="927847" lvl="1" indent="-470647">
              <a:buClr>
                <a:srgbClr val="0085CC"/>
              </a:buClr>
              <a:buSzPct val="80000"/>
              <a:buChar char=""/>
            </a:pPr>
            <a:r>
              <a:t>Extensions to ER model that improve its representational capabilities</a:t>
            </a:r>
          </a:p>
          <a:p>
            <a:pPr marL="927847" lvl="1" indent="-470647">
              <a:buClr>
                <a:srgbClr val="0085CC"/>
              </a:buClr>
              <a:buSzPct val="80000"/>
              <a:buChar char=""/>
            </a:pPr>
            <a:r>
              <a:t>Subclass and its superclass</a:t>
            </a:r>
          </a:p>
          <a:p>
            <a:pPr marL="927847" lvl="1" indent="-470647">
              <a:buClr>
                <a:srgbClr val="0085CC"/>
              </a:buClr>
              <a:buSzPct val="80000"/>
              <a:buChar char=""/>
            </a:pPr>
            <a:r>
              <a:t>Category or union type</a:t>
            </a:r>
          </a:p>
          <a:p>
            <a:pPr marL="645458" indent="-645458">
              <a:buClr>
                <a:srgbClr val="941100"/>
              </a:buClr>
              <a:buChar char=""/>
            </a:pPr>
            <a:r>
              <a:t>Notation and terminology of UML for representing specialization and generalization</a:t>
            </a:r>
          </a:p>
        </p:txBody>
      </p:sp>
      <p:sp>
        <p:nvSpPr>
          <p:cNvPr id="6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pic>
        <p:nvPicPr>
          <p:cNvPr id="62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96" name="The EER Model"/>
          <p:cNvSpPr txBox="1">
            <a:spLocks noGrp="1"/>
          </p:cNvSpPr>
          <p:nvPr>
            <p:ph type="title"/>
          </p:nvPr>
        </p:nvSpPr>
        <p:spPr>
          <a:prstGeom prst="rect">
            <a:avLst/>
          </a:prstGeom>
        </p:spPr>
        <p:txBody>
          <a:bodyPr/>
          <a:lstStyle/>
          <a:p>
            <a:r>
              <a:rPr dirty="0"/>
              <a:t>The EER Model</a:t>
            </a:r>
          </a:p>
        </p:txBody>
      </p:sp>
      <p:sp>
        <p:nvSpPr>
          <p:cNvPr id="197" name="Enhanced Entity-Relationship (EER) Model…"/>
          <p:cNvSpPr txBox="1">
            <a:spLocks noGrp="1"/>
          </p:cNvSpPr>
          <p:nvPr>
            <p:ph type="body" idx="1"/>
          </p:nvPr>
        </p:nvSpPr>
        <p:spPr>
          <a:prstGeom prst="rect">
            <a:avLst/>
          </a:prstGeom>
        </p:spPr>
        <p:txBody>
          <a:bodyPr/>
          <a:lstStyle/>
          <a:p>
            <a:r>
              <a:t>Enhanced Entity-Relationship (EER) Model</a:t>
            </a:r>
          </a:p>
          <a:p>
            <a:r>
              <a:t>Created to design more accurate database schemas </a:t>
            </a:r>
          </a:p>
          <a:p>
            <a:r>
              <a:t>Reflect the data properties and constraints more precisely than the ER Model alone</a:t>
            </a:r>
          </a:p>
          <a:p>
            <a:r>
              <a:t>More complex requirements than traditional applications</a:t>
            </a:r>
          </a:p>
        </p:txBody>
      </p:sp>
      <p:sp>
        <p:nvSpPr>
          <p:cNvPr id="198"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9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02" name="The EER Model"/>
          <p:cNvSpPr txBox="1">
            <a:spLocks noGrp="1"/>
          </p:cNvSpPr>
          <p:nvPr>
            <p:ph type="title"/>
          </p:nvPr>
        </p:nvSpPr>
        <p:spPr>
          <a:prstGeom prst="rect">
            <a:avLst/>
          </a:prstGeom>
        </p:spPr>
        <p:txBody>
          <a:bodyPr/>
          <a:lstStyle/>
          <a:p>
            <a:r>
              <a:t>The EER Model</a:t>
            </a:r>
          </a:p>
        </p:txBody>
      </p:sp>
      <p:sp>
        <p:nvSpPr>
          <p:cNvPr id="203" name="EER model includes all modeling concepts of the ER model…"/>
          <p:cNvSpPr txBox="1">
            <a:spLocks noGrp="1"/>
          </p:cNvSpPr>
          <p:nvPr>
            <p:ph type="body" idx="1"/>
          </p:nvPr>
        </p:nvSpPr>
        <p:spPr>
          <a:prstGeom prst="rect">
            <a:avLst/>
          </a:prstGeom>
        </p:spPr>
        <p:txBody>
          <a:bodyPr/>
          <a:lstStyle/>
          <a:p>
            <a:r>
              <a:rPr dirty="0"/>
              <a:t>EER model includes all modeling concepts of the ER model</a:t>
            </a:r>
          </a:p>
          <a:p>
            <a:r>
              <a:rPr dirty="0"/>
              <a:t>In addition, EER includes:</a:t>
            </a:r>
          </a:p>
          <a:p>
            <a:pPr lvl="1"/>
            <a:r>
              <a:rPr b="1" dirty="0"/>
              <a:t>Subtypes</a:t>
            </a:r>
            <a:r>
              <a:rPr dirty="0"/>
              <a:t> and </a:t>
            </a:r>
            <a:r>
              <a:rPr b="1" dirty="0"/>
              <a:t>supertypes</a:t>
            </a:r>
            <a:r>
              <a:rPr dirty="0"/>
              <a:t> </a:t>
            </a:r>
          </a:p>
          <a:p>
            <a:pPr lvl="2"/>
            <a:r>
              <a:rPr dirty="0"/>
              <a:t>Analogous to subclasses and </a:t>
            </a:r>
            <a:r>
              <a:rPr dirty="0" err="1"/>
              <a:t>superclasses</a:t>
            </a:r>
            <a:r>
              <a:rPr dirty="0"/>
              <a:t> of OOP</a:t>
            </a:r>
          </a:p>
          <a:p>
            <a:pPr lvl="1"/>
            <a:r>
              <a:rPr dirty="0"/>
              <a:t>Attribute and relationship </a:t>
            </a:r>
            <a:r>
              <a:rPr b="1" dirty="0"/>
              <a:t>inheritance</a:t>
            </a:r>
          </a:p>
          <a:p>
            <a:pPr lvl="1"/>
            <a:r>
              <a:rPr dirty="0"/>
              <a:t>The </a:t>
            </a:r>
            <a:r>
              <a:rPr i="1" u="sng" dirty="0"/>
              <a:t>process</a:t>
            </a:r>
            <a:r>
              <a:rPr dirty="0"/>
              <a:t> of </a:t>
            </a:r>
            <a:r>
              <a:rPr b="1" dirty="0"/>
              <a:t>specialization</a:t>
            </a:r>
            <a:r>
              <a:rPr dirty="0"/>
              <a:t> and </a:t>
            </a:r>
            <a:r>
              <a:rPr b="1" dirty="0"/>
              <a:t>generalization</a:t>
            </a:r>
          </a:p>
          <a:p>
            <a:pPr lvl="1"/>
            <a:r>
              <a:rPr b="1" dirty="0"/>
              <a:t>Conceptual constraints</a:t>
            </a:r>
            <a:r>
              <a:rPr dirty="0"/>
              <a:t> (contrast with </a:t>
            </a:r>
            <a:r>
              <a:rPr i="1" dirty="0"/>
              <a:t>data constraints</a:t>
            </a:r>
            <a:r>
              <a:rPr dirty="0"/>
              <a:t>)</a:t>
            </a:r>
          </a:p>
          <a:p>
            <a:pPr lvl="1"/>
            <a:r>
              <a:rPr b="1" dirty="0"/>
              <a:t>Category</a:t>
            </a:r>
            <a:r>
              <a:rPr dirty="0"/>
              <a:t> or </a:t>
            </a:r>
            <a:r>
              <a:rPr b="1" dirty="0"/>
              <a:t>union type</a:t>
            </a:r>
            <a:r>
              <a:rPr dirty="0"/>
              <a:t> (similar to C-style unions)</a:t>
            </a:r>
          </a:p>
        </p:txBody>
      </p:sp>
      <p:sp>
        <p:nvSpPr>
          <p:cNvPr id="204"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20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8.1 Subclasses, Superclasses, and Inheritance"/>
          <p:cNvSpPr txBox="1">
            <a:spLocks noGrp="1"/>
          </p:cNvSpPr>
          <p:nvPr>
            <p:ph type="title"/>
          </p:nvPr>
        </p:nvSpPr>
        <p:spPr>
          <a:prstGeom prst="rect">
            <a:avLst/>
          </a:prstGeom>
        </p:spPr>
        <p:txBody>
          <a:bodyPr/>
          <a:lstStyle/>
          <a:p>
            <a:r>
              <a:rPr lang="en-US" dirty="0"/>
              <a:t>4</a:t>
            </a:r>
            <a:r>
              <a:rPr dirty="0"/>
              <a:t>.1 Subclasses, </a:t>
            </a:r>
            <a:r>
              <a:rPr dirty="0" err="1"/>
              <a:t>Superclasses</a:t>
            </a:r>
            <a:r>
              <a:rPr dirty="0"/>
              <a:t>, and Inheritance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10" name="The EER Model"/>
          <p:cNvSpPr txBox="1">
            <a:spLocks noGrp="1"/>
          </p:cNvSpPr>
          <p:nvPr>
            <p:ph type="title"/>
          </p:nvPr>
        </p:nvSpPr>
        <p:spPr>
          <a:prstGeom prst="rect">
            <a:avLst/>
          </a:prstGeom>
        </p:spPr>
        <p:txBody>
          <a:bodyPr/>
          <a:lstStyle/>
          <a:p>
            <a:r>
              <a:t>The EER Model</a:t>
            </a:r>
          </a:p>
        </p:txBody>
      </p:sp>
      <p:sp>
        <p:nvSpPr>
          <p:cNvPr id="211" name="Subtype (or subclass) of an entity type…"/>
          <p:cNvSpPr txBox="1">
            <a:spLocks noGrp="1"/>
          </p:cNvSpPr>
          <p:nvPr>
            <p:ph type="body" idx="1"/>
          </p:nvPr>
        </p:nvSpPr>
        <p:spPr>
          <a:prstGeom prst="rect">
            <a:avLst/>
          </a:prstGeom>
        </p:spPr>
        <p:txBody>
          <a:bodyPr/>
          <a:lstStyle/>
          <a:p>
            <a:r>
              <a:rPr dirty="0"/>
              <a:t>Subtype (or subclass) of an entity type</a:t>
            </a:r>
          </a:p>
          <a:p>
            <a:r>
              <a:rPr dirty="0"/>
              <a:t>Sub-groupings of entity instances that are meaningful</a:t>
            </a:r>
          </a:p>
          <a:p>
            <a:r>
              <a:rPr dirty="0"/>
              <a:t>Represented </a:t>
            </a:r>
            <a:r>
              <a:rPr i="1" dirty="0"/>
              <a:t>explicitly</a:t>
            </a:r>
            <a:r>
              <a:rPr dirty="0"/>
              <a:t> because of their significance to the database application</a:t>
            </a:r>
          </a:p>
        </p:txBody>
      </p:sp>
      <p:sp>
        <p:nvSpPr>
          <p:cNvPr id="212"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213"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 name="Picture 2">
            <a:extLst>
              <a:ext uri="{FF2B5EF4-FFF2-40B4-BE49-F238E27FC236}">
                <a16:creationId xmlns:a16="http://schemas.microsoft.com/office/drawing/2014/main" id="{EC29F298-2779-4496-B897-05330CFE3B32}"/>
              </a:ext>
            </a:extLst>
          </p:cNvPr>
          <p:cNvPicPr>
            <a:picLocks noChangeAspect="1"/>
          </p:cNvPicPr>
          <p:nvPr/>
        </p:nvPicPr>
        <p:blipFill>
          <a:blip r:embed="rId4"/>
          <a:stretch>
            <a:fillRect/>
          </a:stretch>
        </p:blipFill>
        <p:spPr>
          <a:xfrm>
            <a:off x="6273784" y="5646136"/>
            <a:ext cx="12468225" cy="7123194"/>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74" name="Specialization and Generalization (cont’d.)"/>
          <p:cNvSpPr txBox="1">
            <a:spLocks noGrp="1"/>
          </p:cNvSpPr>
          <p:nvPr>
            <p:ph type="title"/>
          </p:nvPr>
        </p:nvSpPr>
        <p:spPr>
          <a:prstGeom prst="rect">
            <a:avLst/>
          </a:prstGeom>
        </p:spPr>
        <p:txBody>
          <a:bodyPr/>
          <a:lstStyle/>
          <a:p>
            <a:r>
              <a:t>Specialization and Generalization (cont’d.)</a:t>
            </a:r>
          </a:p>
        </p:txBody>
      </p:sp>
      <p:sp>
        <p:nvSpPr>
          <p:cNvPr id="275" name="Two main reasons for including class/subclass relationships and specializations in a data model:…"/>
          <p:cNvSpPr txBox="1">
            <a:spLocks noGrp="1"/>
          </p:cNvSpPr>
          <p:nvPr>
            <p:ph type="body" idx="1"/>
          </p:nvPr>
        </p:nvSpPr>
        <p:spPr>
          <a:xfrm>
            <a:off x="156025" y="1831023"/>
            <a:ext cx="22860000" cy="10108408"/>
          </a:xfrm>
          <a:prstGeom prst="rect">
            <a:avLst/>
          </a:prstGeom>
        </p:spPr>
        <p:txBody>
          <a:bodyPr/>
          <a:lstStyle/>
          <a:p>
            <a:pPr marL="645458" indent="-645458">
              <a:buClr>
                <a:srgbClr val="941100"/>
              </a:buClr>
              <a:buChar char=""/>
            </a:pPr>
            <a:r>
              <a:rPr dirty="0"/>
              <a:t>Two main reasons for including class/subclass relationships and specializations in a data model:</a:t>
            </a:r>
          </a:p>
          <a:p>
            <a:pPr marL="927847" lvl="1" indent="-470647">
              <a:buClr>
                <a:srgbClr val="0085CC"/>
              </a:buClr>
              <a:buSzPct val="80000"/>
              <a:buChar char=""/>
            </a:pPr>
            <a:r>
              <a:rPr dirty="0"/>
              <a:t>Certain </a:t>
            </a:r>
            <a:r>
              <a:rPr b="1" dirty="0"/>
              <a:t>attributes</a:t>
            </a:r>
            <a:r>
              <a:rPr dirty="0"/>
              <a:t> may apply to some but not all entities of the superclass</a:t>
            </a:r>
          </a:p>
          <a:p>
            <a:pPr marL="927847" lvl="1" indent="-470647">
              <a:buClr>
                <a:srgbClr val="0085CC"/>
              </a:buClr>
              <a:buSzPct val="80000"/>
              <a:buChar char=""/>
            </a:pPr>
            <a:r>
              <a:rPr dirty="0"/>
              <a:t>Some </a:t>
            </a:r>
            <a:r>
              <a:rPr b="1" dirty="0"/>
              <a:t>relationship types</a:t>
            </a:r>
            <a:r>
              <a:rPr dirty="0"/>
              <a:t> may be participated in only by members of the subclass</a:t>
            </a:r>
          </a:p>
        </p:txBody>
      </p:sp>
      <p:sp>
        <p:nvSpPr>
          <p:cNvPr id="27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277"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7" name="Picture 6">
            <a:extLst>
              <a:ext uri="{FF2B5EF4-FFF2-40B4-BE49-F238E27FC236}">
                <a16:creationId xmlns:a16="http://schemas.microsoft.com/office/drawing/2014/main" id="{E5EFCDC2-FF19-47AD-8D9C-B98E8F2B7CA1}"/>
              </a:ext>
            </a:extLst>
          </p:cNvPr>
          <p:cNvPicPr>
            <a:picLocks noChangeAspect="1"/>
          </p:cNvPicPr>
          <p:nvPr/>
        </p:nvPicPr>
        <p:blipFill>
          <a:blip r:embed="rId4"/>
          <a:stretch>
            <a:fillRect/>
          </a:stretch>
        </p:blipFill>
        <p:spPr>
          <a:xfrm>
            <a:off x="4362153" y="6231612"/>
            <a:ext cx="12468225" cy="6555700"/>
          </a:xfrm>
          <a:prstGeom prst="rect">
            <a:avLst/>
          </a:prstGeom>
        </p:spPr>
      </p:pic>
    </p:spTree>
    <p:extLst>
      <p:ext uri="{BB962C8B-B14F-4D97-AF65-F5344CB8AC3E}">
        <p14:creationId xmlns:p14="http://schemas.microsoft.com/office/powerpoint/2010/main" val="3270440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ine"/>
          <p:cNvSpPr/>
          <p:nvPr/>
        </p:nvSpPr>
        <p:spPr>
          <a:xfrm>
            <a:off x="761999" y="2569339"/>
            <a:ext cx="20320001" cy="127"/>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18" name="Subclasses, Superclasses, and Inheritance (cont’d.)"/>
          <p:cNvSpPr txBox="1">
            <a:spLocks noGrp="1"/>
          </p:cNvSpPr>
          <p:nvPr>
            <p:ph type="title"/>
          </p:nvPr>
        </p:nvSpPr>
        <p:spPr>
          <a:xfrm>
            <a:off x="761999" y="421209"/>
            <a:ext cx="20321786" cy="1835220"/>
          </a:xfrm>
          <a:prstGeom prst="rect">
            <a:avLst/>
          </a:prstGeom>
        </p:spPr>
        <p:txBody>
          <a:bodyPr/>
          <a:lstStyle/>
          <a:p>
            <a:r>
              <a:rPr dirty="0"/>
              <a:t>Subclasses, </a:t>
            </a:r>
            <a:r>
              <a:rPr dirty="0" err="1"/>
              <a:t>Superclasses</a:t>
            </a:r>
            <a:r>
              <a:rPr dirty="0"/>
              <a:t>, and Inheritance (cont’d.)</a:t>
            </a:r>
          </a:p>
        </p:txBody>
      </p:sp>
      <p:sp>
        <p:nvSpPr>
          <p:cNvPr id="219" name="Terms for relationship between a superclass and any one of its subclasses…"/>
          <p:cNvSpPr txBox="1">
            <a:spLocks noGrp="1"/>
          </p:cNvSpPr>
          <p:nvPr>
            <p:ph type="body" idx="1"/>
          </p:nvPr>
        </p:nvSpPr>
        <p:spPr>
          <a:xfrm>
            <a:off x="0" y="2270827"/>
            <a:ext cx="14828108" cy="10313998"/>
          </a:xfrm>
          <a:prstGeom prst="rect">
            <a:avLst/>
          </a:prstGeom>
        </p:spPr>
        <p:txBody>
          <a:bodyPr/>
          <a:lstStyle/>
          <a:p>
            <a:pPr marL="645458" indent="-645458">
              <a:buClr>
                <a:srgbClr val="941100"/>
              </a:buClr>
              <a:buChar char=""/>
            </a:pPr>
            <a:r>
              <a:rPr dirty="0"/>
              <a:t>Terms for </a:t>
            </a:r>
            <a:r>
              <a:rPr lang="en-US" dirty="0"/>
              <a:t>the </a:t>
            </a:r>
            <a:r>
              <a:rPr dirty="0"/>
              <a:t>relationship between a superclass and any one of its subclasses</a:t>
            </a:r>
          </a:p>
          <a:p>
            <a:pPr marL="927847" lvl="1" indent="-470647">
              <a:buClr>
                <a:srgbClr val="0085CC"/>
              </a:buClr>
              <a:buSzPct val="80000"/>
              <a:buChar char=""/>
            </a:pPr>
            <a:r>
              <a:rPr b="1" dirty="0">
                <a:latin typeface="Arial"/>
                <a:ea typeface="Arial"/>
                <a:cs typeface="Arial"/>
                <a:sym typeface="Arial"/>
              </a:rPr>
              <a:t>Supertype/subtype</a:t>
            </a:r>
          </a:p>
          <a:p>
            <a:pPr marL="927847" lvl="1" indent="-470647">
              <a:buClr>
                <a:srgbClr val="0085CC"/>
              </a:buClr>
              <a:buSzPct val="80000"/>
              <a:buChar char=""/>
            </a:pPr>
            <a:r>
              <a:rPr b="1" dirty="0">
                <a:latin typeface="Arial"/>
                <a:ea typeface="Arial"/>
                <a:cs typeface="Arial"/>
                <a:sym typeface="Arial"/>
              </a:rPr>
              <a:t>Superclass/subclass</a:t>
            </a:r>
          </a:p>
          <a:p>
            <a:pPr marL="927847" lvl="1" indent="-470647">
              <a:buClr>
                <a:srgbClr val="0085CC"/>
              </a:buClr>
              <a:buSzPct val="80000"/>
              <a:buChar char=""/>
            </a:pPr>
            <a:r>
              <a:rPr b="1" dirty="0">
                <a:latin typeface="Arial"/>
                <a:ea typeface="Arial"/>
                <a:cs typeface="Arial"/>
                <a:sym typeface="Arial"/>
              </a:rPr>
              <a:t>Class/subclass</a:t>
            </a:r>
            <a:r>
              <a:rPr dirty="0"/>
              <a:t> relationship</a:t>
            </a:r>
          </a:p>
          <a:p>
            <a:pPr marL="645458" indent="-645458">
              <a:buClr>
                <a:srgbClr val="941100"/>
              </a:buClr>
              <a:buChar char=""/>
              <a:defRPr b="1">
                <a:latin typeface="Arial"/>
                <a:ea typeface="Arial"/>
                <a:cs typeface="Arial"/>
                <a:sym typeface="Arial"/>
              </a:defRPr>
            </a:pPr>
            <a:r>
              <a:rPr dirty="0"/>
              <a:t>Type inheritance</a:t>
            </a:r>
          </a:p>
          <a:p>
            <a:pPr marL="927847" lvl="1" indent="-470647">
              <a:buClr>
                <a:srgbClr val="0085CC"/>
              </a:buClr>
              <a:buSzPct val="80000"/>
              <a:buChar char=""/>
            </a:pPr>
            <a:r>
              <a:rPr dirty="0"/>
              <a:t>Subclass entity inherits all attributes and relationships of superclass</a:t>
            </a:r>
          </a:p>
        </p:txBody>
      </p:sp>
      <p:sp>
        <p:nvSpPr>
          <p:cNvPr id="220" name="Slide Number"/>
          <p:cNvSpPr txBox="1">
            <a:spLocks noGrp="1"/>
          </p:cNvSpPr>
          <p:nvPr>
            <p:ph type="sldNum" sz="quarter" idx="2"/>
          </p:nvPr>
        </p:nvSpPr>
        <p:spPr>
          <a:xfrm>
            <a:off x="12192000" y="11146661"/>
            <a:ext cx="381535" cy="6391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dirty="0"/>
          </a:p>
        </p:txBody>
      </p:sp>
      <p:pic>
        <p:nvPicPr>
          <p:cNvPr id="221" name="Image" descr="Image"/>
          <p:cNvPicPr>
            <a:picLocks noChangeAspect="1"/>
          </p:cNvPicPr>
          <p:nvPr/>
        </p:nvPicPr>
        <p:blipFill>
          <a:blip r:embed="rId3"/>
          <a:srcRect l="22874" t="19000" r="22993" b="19329"/>
          <a:stretch>
            <a:fillRect/>
          </a:stretch>
        </p:blipFill>
        <p:spPr>
          <a:xfrm>
            <a:off x="21815272" y="1362711"/>
            <a:ext cx="1922072" cy="1787436"/>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 name="Picture 2">
            <a:extLst>
              <a:ext uri="{FF2B5EF4-FFF2-40B4-BE49-F238E27FC236}">
                <a16:creationId xmlns:a16="http://schemas.microsoft.com/office/drawing/2014/main" id="{60296D49-16BD-485F-9A87-8FCA8B58A67E}"/>
              </a:ext>
            </a:extLst>
          </p:cNvPr>
          <p:cNvPicPr>
            <a:picLocks noChangeAspect="1"/>
          </p:cNvPicPr>
          <p:nvPr/>
        </p:nvPicPr>
        <p:blipFill>
          <a:blip r:embed="rId4"/>
          <a:stretch>
            <a:fillRect/>
          </a:stretch>
        </p:blipFill>
        <p:spPr>
          <a:xfrm>
            <a:off x="13235791" y="4560859"/>
            <a:ext cx="10171799" cy="8322478"/>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D6D6D6"/>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417</TotalTime>
  <Words>3081</Words>
  <Application>Microsoft Office PowerPoint</Application>
  <PresentationFormat>Custom</PresentationFormat>
  <Paragraphs>220</Paragraphs>
  <Slides>36</Slides>
  <Notes>19</Notes>
  <HiddenSlides>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Helvetica Neue</vt:lpstr>
      <vt:lpstr>Arial</vt:lpstr>
      <vt:lpstr>Helvetica</vt:lpstr>
      <vt:lpstr>Times New Roman</vt:lpstr>
      <vt:lpstr>Verdana</vt:lpstr>
      <vt:lpstr>White</vt:lpstr>
      <vt:lpstr>Bitmap Image</vt:lpstr>
      <vt:lpstr>Chapter 4: The Enhanced Entity-Relationship (EER) Model</vt:lpstr>
      <vt:lpstr>Chapter 4 Outline</vt:lpstr>
      <vt:lpstr>Chapter 4 Outline (cont’d.)</vt:lpstr>
      <vt:lpstr>The EER Model</vt:lpstr>
      <vt:lpstr>The EER Model</vt:lpstr>
      <vt:lpstr>4.1 Subclasses, Superclasses, and Inheritance</vt:lpstr>
      <vt:lpstr>The EER Model</vt:lpstr>
      <vt:lpstr>Specialization and Generalization (cont’d.)</vt:lpstr>
      <vt:lpstr>Subclasses, Superclasses, and Inheritance (cont’d.)</vt:lpstr>
      <vt:lpstr>Entity Subsets</vt:lpstr>
      <vt:lpstr>Entity Subsets</vt:lpstr>
      <vt:lpstr>Subclass and Specialization</vt:lpstr>
      <vt:lpstr>4.2 Specialization and Generalization</vt:lpstr>
      <vt:lpstr>Specialization and Generalization</vt:lpstr>
      <vt:lpstr>Generalization</vt:lpstr>
      <vt:lpstr>Generalization Example</vt:lpstr>
      <vt:lpstr>4.3 Constraints and Characteristics of Specialization and Generalization Hierarchies</vt:lpstr>
      <vt:lpstr>Constraints on Specialization and Generalization</vt:lpstr>
      <vt:lpstr>Constraints on Specialization and Generalization (cont’d.)</vt:lpstr>
      <vt:lpstr>Specialization and Generalization Hierarchies and Lattices</vt:lpstr>
      <vt:lpstr>Specialization and Generalization Hierarchies and Lattices</vt:lpstr>
      <vt:lpstr>Specialization and Generalization Hierarchies and Lattices (cont’d.)</vt:lpstr>
      <vt:lpstr>Constraints on Specialization and Generalization</vt:lpstr>
      <vt:lpstr>Constraints on Specialization and Generalization</vt:lpstr>
      <vt:lpstr>Constraints on Specialization and Generalization</vt:lpstr>
      <vt:lpstr>Specialization Lattice w/ Multiple Inheritance</vt:lpstr>
      <vt:lpstr>Specialization Lattice w/ Multiple Inheritance</vt:lpstr>
      <vt:lpstr>Utilizing Specialization and Generalization in Refining Conceptual Schemas</vt:lpstr>
      <vt:lpstr>Modeling of UNION Types Using Categories</vt:lpstr>
      <vt:lpstr>Mapping Union type or a category into Relational Database Schema </vt:lpstr>
      <vt:lpstr>Mapping Union type or a category into Relational Database Schema </vt:lpstr>
      <vt:lpstr>Mapping UNION (category)Types into Relational Database Systems</vt:lpstr>
      <vt:lpstr>A Sample UNIVERSITY EER Schema, Design Choices</vt:lpstr>
      <vt:lpstr>Example of Other Notation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The Enhanced Entity-Relationship (EER) Model</dc:title>
  <dc:creator>Jalal Omer</dc:creator>
  <cp:lastModifiedBy>Zhang, Jennifer</cp:lastModifiedBy>
  <cp:revision>18</cp:revision>
  <dcterms:modified xsi:type="dcterms:W3CDTF">2024-02-12T19:54:22Z</dcterms:modified>
</cp:coreProperties>
</file>